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7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A00"/>
    <a:srgbClr val="00253D"/>
    <a:srgbClr val="E7E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28"/>
    <p:restoredTop sz="94631"/>
  </p:normalViewPr>
  <p:slideViewPr>
    <p:cSldViewPr>
      <p:cViewPr varScale="1">
        <p:scale>
          <a:sx n="146" d="100"/>
          <a:sy n="146" d="100"/>
        </p:scale>
        <p:origin x="208" y="3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243967" y="5746991"/>
            <a:ext cx="3591560" cy="2482850"/>
          </a:xfrm>
          <a:custGeom>
            <a:avLst/>
            <a:gdLst/>
            <a:ahLst/>
            <a:cxnLst/>
            <a:rect l="l" t="t" r="r" b="b"/>
            <a:pathLst>
              <a:path w="3591559" h="2482850">
                <a:moveTo>
                  <a:pt x="1906524" y="0"/>
                </a:moveTo>
                <a:lnTo>
                  <a:pt x="0" y="2482608"/>
                </a:lnTo>
                <a:lnTo>
                  <a:pt x="3591420" y="2482608"/>
                </a:lnTo>
                <a:lnTo>
                  <a:pt x="1906524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838189" y="3281684"/>
            <a:ext cx="3201670" cy="3733800"/>
          </a:xfrm>
          <a:custGeom>
            <a:avLst/>
            <a:gdLst/>
            <a:ahLst/>
            <a:cxnLst/>
            <a:rect l="l" t="t" r="r" b="b"/>
            <a:pathLst>
              <a:path w="3201670" h="3733800">
                <a:moveTo>
                  <a:pt x="3201250" y="0"/>
                </a:moveTo>
                <a:lnTo>
                  <a:pt x="2850730" y="0"/>
                </a:lnTo>
                <a:lnTo>
                  <a:pt x="0" y="3733800"/>
                </a:lnTo>
                <a:lnTo>
                  <a:pt x="350519" y="3733800"/>
                </a:lnTo>
                <a:lnTo>
                  <a:pt x="3201250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2938" y="2118356"/>
            <a:ext cx="5027295" cy="6111240"/>
          </a:xfrm>
          <a:custGeom>
            <a:avLst/>
            <a:gdLst/>
            <a:ahLst/>
            <a:cxnLst/>
            <a:rect l="l" t="t" r="r" b="b"/>
            <a:pathLst>
              <a:path w="5027295" h="6111240">
                <a:moveTo>
                  <a:pt x="5026685" y="0"/>
                </a:moveTo>
                <a:lnTo>
                  <a:pt x="4676178" y="0"/>
                </a:lnTo>
                <a:lnTo>
                  <a:pt x="0" y="6111240"/>
                </a:lnTo>
                <a:lnTo>
                  <a:pt x="350532" y="6111240"/>
                </a:lnTo>
                <a:lnTo>
                  <a:pt x="502668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52066" y="1036312"/>
            <a:ext cx="6606540" cy="7193915"/>
          </a:xfrm>
          <a:custGeom>
            <a:avLst/>
            <a:gdLst/>
            <a:ahLst/>
            <a:cxnLst/>
            <a:rect l="l" t="t" r="r" b="b"/>
            <a:pathLst>
              <a:path w="6606540" h="7193915">
                <a:moveTo>
                  <a:pt x="6606222" y="0"/>
                </a:moveTo>
                <a:lnTo>
                  <a:pt x="5507863" y="0"/>
                </a:lnTo>
                <a:lnTo>
                  <a:pt x="0" y="7193292"/>
                </a:lnTo>
                <a:lnTo>
                  <a:pt x="1098346" y="7193292"/>
                </a:lnTo>
                <a:lnTo>
                  <a:pt x="660622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12765405" cy="8229600"/>
          </a:xfrm>
          <a:custGeom>
            <a:avLst/>
            <a:gdLst/>
            <a:ahLst/>
            <a:cxnLst/>
            <a:rect l="l" t="t" r="r" b="b"/>
            <a:pathLst>
              <a:path w="12765405" h="8229600">
                <a:moveTo>
                  <a:pt x="12765024" y="0"/>
                </a:moveTo>
                <a:lnTo>
                  <a:pt x="0" y="0"/>
                </a:lnTo>
                <a:lnTo>
                  <a:pt x="0" y="8229600"/>
                </a:lnTo>
                <a:lnTo>
                  <a:pt x="6454190" y="8229600"/>
                </a:lnTo>
                <a:lnTo>
                  <a:pt x="12765024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03467" y="4495796"/>
            <a:ext cx="3208655" cy="3733800"/>
          </a:xfrm>
          <a:custGeom>
            <a:avLst/>
            <a:gdLst/>
            <a:ahLst/>
            <a:cxnLst/>
            <a:rect l="l" t="t" r="r" b="b"/>
            <a:pathLst>
              <a:path w="3208654" h="3733800">
                <a:moveTo>
                  <a:pt x="3208578" y="0"/>
                </a:moveTo>
                <a:lnTo>
                  <a:pt x="2858071" y="0"/>
                </a:lnTo>
                <a:lnTo>
                  <a:pt x="0" y="3733800"/>
                </a:lnTo>
                <a:lnTo>
                  <a:pt x="350507" y="3733800"/>
                </a:lnTo>
                <a:lnTo>
                  <a:pt x="3208578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93860" y="4488184"/>
            <a:ext cx="5852160" cy="609600"/>
          </a:xfrm>
          <a:custGeom>
            <a:avLst/>
            <a:gdLst/>
            <a:ahLst/>
            <a:cxnLst/>
            <a:rect l="l" t="t" r="r" b="b"/>
            <a:pathLst>
              <a:path w="5852159" h="609600">
                <a:moveTo>
                  <a:pt x="5852160" y="0"/>
                </a:moveTo>
                <a:lnTo>
                  <a:pt x="0" y="0"/>
                </a:lnTo>
                <a:lnTo>
                  <a:pt x="0" y="609600"/>
                </a:lnTo>
                <a:lnTo>
                  <a:pt x="5379720" y="609600"/>
                </a:lnTo>
                <a:lnTo>
                  <a:pt x="5852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-5" y="4487680"/>
            <a:ext cx="6622415" cy="609600"/>
          </a:xfrm>
          <a:custGeom>
            <a:avLst/>
            <a:gdLst/>
            <a:ahLst/>
            <a:cxnLst/>
            <a:rect l="l" t="t" r="r" b="b"/>
            <a:pathLst>
              <a:path w="6622415" h="609600">
                <a:moveTo>
                  <a:pt x="6621932" y="0"/>
                </a:moveTo>
                <a:lnTo>
                  <a:pt x="13423" y="0"/>
                </a:lnTo>
                <a:lnTo>
                  <a:pt x="0" y="9613"/>
                </a:lnTo>
                <a:lnTo>
                  <a:pt x="0" y="609600"/>
                </a:lnTo>
                <a:lnTo>
                  <a:pt x="6149479" y="609600"/>
                </a:lnTo>
                <a:lnTo>
                  <a:pt x="662193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70525" y="3154934"/>
            <a:ext cx="9689348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592214" y="4330065"/>
            <a:ext cx="1242060" cy="1242060"/>
          </a:xfrm>
          <a:custGeom>
            <a:avLst/>
            <a:gdLst/>
            <a:ahLst/>
            <a:cxnLst/>
            <a:rect l="l" t="t" r="r" b="b"/>
            <a:pathLst>
              <a:path w="1242060" h="1242060">
                <a:moveTo>
                  <a:pt x="620902" y="0"/>
                </a:moveTo>
                <a:lnTo>
                  <a:pt x="572380" y="1868"/>
                </a:lnTo>
                <a:lnTo>
                  <a:pt x="524878" y="7380"/>
                </a:lnTo>
                <a:lnTo>
                  <a:pt x="478536" y="16398"/>
                </a:lnTo>
                <a:lnTo>
                  <a:pt x="433491" y="28784"/>
                </a:lnTo>
                <a:lnTo>
                  <a:pt x="389882" y="44401"/>
                </a:lnTo>
                <a:lnTo>
                  <a:pt x="347846" y="63109"/>
                </a:lnTo>
                <a:lnTo>
                  <a:pt x="307522" y="84772"/>
                </a:lnTo>
                <a:lnTo>
                  <a:pt x="269047" y="109250"/>
                </a:lnTo>
                <a:lnTo>
                  <a:pt x="232560" y="136406"/>
                </a:lnTo>
                <a:lnTo>
                  <a:pt x="198199" y="166102"/>
                </a:lnTo>
                <a:lnTo>
                  <a:pt x="166102" y="198199"/>
                </a:lnTo>
                <a:lnTo>
                  <a:pt x="136406" y="232560"/>
                </a:lnTo>
                <a:lnTo>
                  <a:pt x="109250" y="269047"/>
                </a:lnTo>
                <a:lnTo>
                  <a:pt x="84772" y="307522"/>
                </a:lnTo>
                <a:lnTo>
                  <a:pt x="63109" y="347846"/>
                </a:lnTo>
                <a:lnTo>
                  <a:pt x="44401" y="389882"/>
                </a:lnTo>
                <a:lnTo>
                  <a:pt x="28784" y="433491"/>
                </a:lnTo>
                <a:lnTo>
                  <a:pt x="16398" y="478536"/>
                </a:lnTo>
                <a:lnTo>
                  <a:pt x="7380" y="524878"/>
                </a:lnTo>
                <a:lnTo>
                  <a:pt x="1868" y="572380"/>
                </a:lnTo>
                <a:lnTo>
                  <a:pt x="0" y="620903"/>
                </a:lnTo>
                <a:lnTo>
                  <a:pt x="1868" y="669425"/>
                </a:lnTo>
                <a:lnTo>
                  <a:pt x="7380" y="716927"/>
                </a:lnTo>
                <a:lnTo>
                  <a:pt x="16398" y="763269"/>
                </a:lnTo>
                <a:lnTo>
                  <a:pt x="28784" y="808314"/>
                </a:lnTo>
                <a:lnTo>
                  <a:pt x="44401" y="851923"/>
                </a:lnTo>
                <a:lnTo>
                  <a:pt x="63109" y="893959"/>
                </a:lnTo>
                <a:lnTo>
                  <a:pt x="84772" y="934283"/>
                </a:lnTo>
                <a:lnTo>
                  <a:pt x="109250" y="972758"/>
                </a:lnTo>
                <a:lnTo>
                  <a:pt x="136406" y="1009245"/>
                </a:lnTo>
                <a:lnTo>
                  <a:pt x="166102" y="1043606"/>
                </a:lnTo>
                <a:lnTo>
                  <a:pt x="198199" y="1075703"/>
                </a:lnTo>
                <a:lnTo>
                  <a:pt x="232560" y="1105399"/>
                </a:lnTo>
                <a:lnTo>
                  <a:pt x="269047" y="1132555"/>
                </a:lnTo>
                <a:lnTo>
                  <a:pt x="307522" y="1157033"/>
                </a:lnTo>
                <a:lnTo>
                  <a:pt x="347846" y="1178696"/>
                </a:lnTo>
                <a:lnTo>
                  <a:pt x="389882" y="1197404"/>
                </a:lnTo>
                <a:lnTo>
                  <a:pt x="433491" y="1213021"/>
                </a:lnTo>
                <a:lnTo>
                  <a:pt x="478536" y="1225407"/>
                </a:lnTo>
                <a:lnTo>
                  <a:pt x="524878" y="1234425"/>
                </a:lnTo>
                <a:lnTo>
                  <a:pt x="572380" y="1239937"/>
                </a:lnTo>
                <a:lnTo>
                  <a:pt x="620902" y="1241806"/>
                </a:lnTo>
                <a:lnTo>
                  <a:pt x="669425" y="1239937"/>
                </a:lnTo>
                <a:lnTo>
                  <a:pt x="716927" y="1234425"/>
                </a:lnTo>
                <a:lnTo>
                  <a:pt x="763269" y="1225407"/>
                </a:lnTo>
                <a:lnTo>
                  <a:pt x="808314" y="1213021"/>
                </a:lnTo>
                <a:lnTo>
                  <a:pt x="851923" y="1197404"/>
                </a:lnTo>
                <a:lnTo>
                  <a:pt x="893959" y="1178696"/>
                </a:lnTo>
                <a:lnTo>
                  <a:pt x="934283" y="1157033"/>
                </a:lnTo>
                <a:lnTo>
                  <a:pt x="972758" y="1132555"/>
                </a:lnTo>
                <a:lnTo>
                  <a:pt x="1009245" y="1105399"/>
                </a:lnTo>
                <a:lnTo>
                  <a:pt x="1043606" y="1075703"/>
                </a:lnTo>
                <a:lnTo>
                  <a:pt x="1075703" y="1043606"/>
                </a:lnTo>
                <a:lnTo>
                  <a:pt x="1105399" y="1009245"/>
                </a:lnTo>
                <a:lnTo>
                  <a:pt x="1132555" y="972758"/>
                </a:lnTo>
                <a:lnTo>
                  <a:pt x="1157033" y="934283"/>
                </a:lnTo>
                <a:lnTo>
                  <a:pt x="1178696" y="893959"/>
                </a:lnTo>
                <a:lnTo>
                  <a:pt x="1197404" y="851923"/>
                </a:lnTo>
                <a:lnTo>
                  <a:pt x="1213021" y="808314"/>
                </a:lnTo>
                <a:lnTo>
                  <a:pt x="1225407" y="763269"/>
                </a:lnTo>
                <a:lnTo>
                  <a:pt x="1234425" y="716927"/>
                </a:lnTo>
                <a:lnTo>
                  <a:pt x="1239937" y="669425"/>
                </a:lnTo>
                <a:lnTo>
                  <a:pt x="1241805" y="620903"/>
                </a:lnTo>
                <a:lnTo>
                  <a:pt x="1239937" y="572380"/>
                </a:lnTo>
                <a:lnTo>
                  <a:pt x="1234425" y="524878"/>
                </a:lnTo>
                <a:lnTo>
                  <a:pt x="1225407" y="478536"/>
                </a:lnTo>
                <a:lnTo>
                  <a:pt x="1213021" y="433491"/>
                </a:lnTo>
                <a:lnTo>
                  <a:pt x="1197404" y="389882"/>
                </a:lnTo>
                <a:lnTo>
                  <a:pt x="1178696" y="347846"/>
                </a:lnTo>
                <a:lnTo>
                  <a:pt x="1157033" y="307522"/>
                </a:lnTo>
                <a:lnTo>
                  <a:pt x="1132555" y="269047"/>
                </a:lnTo>
                <a:lnTo>
                  <a:pt x="1105399" y="232560"/>
                </a:lnTo>
                <a:lnTo>
                  <a:pt x="1075703" y="198199"/>
                </a:lnTo>
                <a:lnTo>
                  <a:pt x="1043606" y="166102"/>
                </a:lnTo>
                <a:lnTo>
                  <a:pt x="1009245" y="136406"/>
                </a:lnTo>
                <a:lnTo>
                  <a:pt x="972758" y="109250"/>
                </a:lnTo>
                <a:lnTo>
                  <a:pt x="934283" y="84772"/>
                </a:lnTo>
                <a:lnTo>
                  <a:pt x="893959" y="63109"/>
                </a:lnTo>
                <a:lnTo>
                  <a:pt x="851923" y="44401"/>
                </a:lnTo>
                <a:lnTo>
                  <a:pt x="808314" y="28784"/>
                </a:lnTo>
                <a:lnTo>
                  <a:pt x="763269" y="16398"/>
                </a:lnTo>
                <a:lnTo>
                  <a:pt x="716927" y="7380"/>
                </a:lnTo>
                <a:lnTo>
                  <a:pt x="669425" y="1868"/>
                </a:lnTo>
                <a:lnTo>
                  <a:pt x="62090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514036" y="4330065"/>
            <a:ext cx="1242060" cy="1242060"/>
          </a:xfrm>
          <a:custGeom>
            <a:avLst/>
            <a:gdLst/>
            <a:ahLst/>
            <a:cxnLst/>
            <a:rect l="l" t="t" r="r" b="b"/>
            <a:pathLst>
              <a:path w="1242059" h="1242060">
                <a:moveTo>
                  <a:pt x="620902" y="0"/>
                </a:moveTo>
                <a:lnTo>
                  <a:pt x="572380" y="1868"/>
                </a:lnTo>
                <a:lnTo>
                  <a:pt x="524878" y="7380"/>
                </a:lnTo>
                <a:lnTo>
                  <a:pt x="478536" y="16398"/>
                </a:lnTo>
                <a:lnTo>
                  <a:pt x="433491" y="28784"/>
                </a:lnTo>
                <a:lnTo>
                  <a:pt x="389882" y="44401"/>
                </a:lnTo>
                <a:lnTo>
                  <a:pt x="347846" y="63109"/>
                </a:lnTo>
                <a:lnTo>
                  <a:pt x="307522" y="84772"/>
                </a:lnTo>
                <a:lnTo>
                  <a:pt x="269047" y="109250"/>
                </a:lnTo>
                <a:lnTo>
                  <a:pt x="232560" y="136406"/>
                </a:lnTo>
                <a:lnTo>
                  <a:pt x="198199" y="166102"/>
                </a:lnTo>
                <a:lnTo>
                  <a:pt x="166102" y="198199"/>
                </a:lnTo>
                <a:lnTo>
                  <a:pt x="136406" y="232560"/>
                </a:lnTo>
                <a:lnTo>
                  <a:pt x="109250" y="269047"/>
                </a:lnTo>
                <a:lnTo>
                  <a:pt x="84772" y="307522"/>
                </a:lnTo>
                <a:lnTo>
                  <a:pt x="63109" y="347846"/>
                </a:lnTo>
                <a:lnTo>
                  <a:pt x="44401" y="389882"/>
                </a:lnTo>
                <a:lnTo>
                  <a:pt x="28784" y="433491"/>
                </a:lnTo>
                <a:lnTo>
                  <a:pt x="16398" y="478536"/>
                </a:lnTo>
                <a:lnTo>
                  <a:pt x="7380" y="524878"/>
                </a:lnTo>
                <a:lnTo>
                  <a:pt x="1868" y="572380"/>
                </a:lnTo>
                <a:lnTo>
                  <a:pt x="0" y="620903"/>
                </a:lnTo>
                <a:lnTo>
                  <a:pt x="1868" y="669425"/>
                </a:lnTo>
                <a:lnTo>
                  <a:pt x="7380" y="716927"/>
                </a:lnTo>
                <a:lnTo>
                  <a:pt x="16398" y="763269"/>
                </a:lnTo>
                <a:lnTo>
                  <a:pt x="28784" y="808314"/>
                </a:lnTo>
                <a:lnTo>
                  <a:pt x="44401" y="851923"/>
                </a:lnTo>
                <a:lnTo>
                  <a:pt x="63109" y="893959"/>
                </a:lnTo>
                <a:lnTo>
                  <a:pt x="84772" y="934283"/>
                </a:lnTo>
                <a:lnTo>
                  <a:pt x="109250" y="972758"/>
                </a:lnTo>
                <a:lnTo>
                  <a:pt x="136406" y="1009245"/>
                </a:lnTo>
                <a:lnTo>
                  <a:pt x="166102" y="1043606"/>
                </a:lnTo>
                <a:lnTo>
                  <a:pt x="198199" y="1075703"/>
                </a:lnTo>
                <a:lnTo>
                  <a:pt x="232560" y="1105399"/>
                </a:lnTo>
                <a:lnTo>
                  <a:pt x="269047" y="1132555"/>
                </a:lnTo>
                <a:lnTo>
                  <a:pt x="307522" y="1157033"/>
                </a:lnTo>
                <a:lnTo>
                  <a:pt x="347846" y="1178696"/>
                </a:lnTo>
                <a:lnTo>
                  <a:pt x="389882" y="1197404"/>
                </a:lnTo>
                <a:lnTo>
                  <a:pt x="433491" y="1213021"/>
                </a:lnTo>
                <a:lnTo>
                  <a:pt x="478536" y="1225407"/>
                </a:lnTo>
                <a:lnTo>
                  <a:pt x="524878" y="1234425"/>
                </a:lnTo>
                <a:lnTo>
                  <a:pt x="572380" y="1239937"/>
                </a:lnTo>
                <a:lnTo>
                  <a:pt x="620902" y="1241806"/>
                </a:lnTo>
                <a:lnTo>
                  <a:pt x="669425" y="1239937"/>
                </a:lnTo>
                <a:lnTo>
                  <a:pt x="716927" y="1234425"/>
                </a:lnTo>
                <a:lnTo>
                  <a:pt x="763269" y="1225407"/>
                </a:lnTo>
                <a:lnTo>
                  <a:pt x="808314" y="1213021"/>
                </a:lnTo>
                <a:lnTo>
                  <a:pt x="851923" y="1197404"/>
                </a:lnTo>
                <a:lnTo>
                  <a:pt x="893959" y="1178696"/>
                </a:lnTo>
                <a:lnTo>
                  <a:pt x="934283" y="1157033"/>
                </a:lnTo>
                <a:lnTo>
                  <a:pt x="972758" y="1132555"/>
                </a:lnTo>
                <a:lnTo>
                  <a:pt x="1009245" y="1105399"/>
                </a:lnTo>
                <a:lnTo>
                  <a:pt x="1043606" y="1075703"/>
                </a:lnTo>
                <a:lnTo>
                  <a:pt x="1075703" y="1043606"/>
                </a:lnTo>
                <a:lnTo>
                  <a:pt x="1105399" y="1009245"/>
                </a:lnTo>
                <a:lnTo>
                  <a:pt x="1132555" y="972758"/>
                </a:lnTo>
                <a:lnTo>
                  <a:pt x="1157033" y="934283"/>
                </a:lnTo>
                <a:lnTo>
                  <a:pt x="1178696" y="893959"/>
                </a:lnTo>
                <a:lnTo>
                  <a:pt x="1197404" y="851923"/>
                </a:lnTo>
                <a:lnTo>
                  <a:pt x="1213021" y="808314"/>
                </a:lnTo>
                <a:lnTo>
                  <a:pt x="1225407" y="763269"/>
                </a:lnTo>
                <a:lnTo>
                  <a:pt x="1234425" y="716927"/>
                </a:lnTo>
                <a:lnTo>
                  <a:pt x="1239937" y="669425"/>
                </a:lnTo>
                <a:lnTo>
                  <a:pt x="1241805" y="620903"/>
                </a:lnTo>
                <a:lnTo>
                  <a:pt x="1239937" y="572380"/>
                </a:lnTo>
                <a:lnTo>
                  <a:pt x="1234425" y="524878"/>
                </a:lnTo>
                <a:lnTo>
                  <a:pt x="1225407" y="478536"/>
                </a:lnTo>
                <a:lnTo>
                  <a:pt x="1213021" y="433491"/>
                </a:lnTo>
                <a:lnTo>
                  <a:pt x="1197404" y="389882"/>
                </a:lnTo>
                <a:lnTo>
                  <a:pt x="1178696" y="347846"/>
                </a:lnTo>
                <a:lnTo>
                  <a:pt x="1157033" y="307522"/>
                </a:lnTo>
                <a:lnTo>
                  <a:pt x="1132555" y="269047"/>
                </a:lnTo>
                <a:lnTo>
                  <a:pt x="1105399" y="232560"/>
                </a:lnTo>
                <a:lnTo>
                  <a:pt x="1075703" y="198199"/>
                </a:lnTo>
                <a:lnTo>
                  <a:pt x="1043606" y="166102"/>
                </a:lnTo>
                <a:lnTo>
                  <a:pt x="1009245" y="136406"/>
                </a:lnTo>
                <a:lnTo>
                  <a:pt x="972758" y="109250"/>
                </a:lnTo>
                <a:lnTo>
                  <a:pt x="934283" y="84772"/>
                </a:lnTo>
                <a:lnTo>
                  <a:pt x="893959" y="63109"/>
                </a:lnTo>
                <a:lnTo>
                  <a:pt x="851923" y="44401"/>
                </a:lnTo>
                <a:lnTo>
                  <a:pt x="808314" y="28784"/>
                </a:lnTo>
                <a:lnTo>
                  <a:pt x="763269" y="16398"/>
                </a:lnTo>
                <a:lnTo>
                  <a:pt x="716927" y="7380"/>
                </a:lnTo>
                <a:lnTo>
                  <a:pt x="669425" y="1868"/>
                </a:lnTo>
                <a:lnTo>
                  <a:pt x="62090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00883" y="5746991"/>
            <a:ext cx="3591560" cy="2482850"/>
          </a:xfrm>
          <a:custGeom>
            <a:avLst/>
            <a:gdLst/>
            <a:ahLst/>
            <a:cxnLst/>
            <a:rect l="l" t="t" r="r" b="b"/>
            <a:pathLst>
              <a:path w="3591560" h="2482850">
                <a:moveTo>
                  <a:pt x="1906524" y="0"/>
                </a:moveTo>
                <a:lnTo>
                  <a:pt x="0" y="2482608"/>
                </a:lnTo>
                <a:lnTo>
                  <a:pt x="3591420" y="2482608"/>
                </a:lnTo>
                <a:lnTo>
                  <a:pt x="1906524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95110" y="3281684"/>
            <a:ext cx="3201670" cy="3733800"/>
          </a:xfrm>
          <a:custGeom>
            <a:avLst/>
            <a:gdLst/>
            <a:ahLst/>
            <a:cxnLst/>
            <a:rect l="l" t="t" r="r" b="b"/>
            <a:pathLst>
              <a:path w="3201670" h="3733800">
                <a:moveTo>
                  <a:pt x="3201250" y="0"/>
                </a:moveTo>
                <a:lnTo>
                  <a:pt x="2850730" y="0"/>
                </a:lnTo>
                <a:lnTo>
                  <a:pt x="0" y="3733800"/>
                </a:lnTo>
                <a:lnTo>
                  <a:pt x="350520" y="3733800"/>
                </a:lnTo>
                <a:lnTo>
                  <a:pt x="3201250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09855" y="2118356"/>
            <a:ext cx="5027295" cy="6111240"/>
          </a:xfrm>
          <a:custGeom>
            <a:avLst/>
            <a:gdLst/>
            <a:ahLst/>
            <a:cxnLst/>
            <a:rect l="l" t="t" r="r" b="b"/>
            <a:pathLst>
              <a:path w="5027295" h="6111240">
                <a:moveTo>
                  <a:pt x="5026698" y="0"/>
                </a:moveTo>
                <a:lnTo>
                  <a:pt x="4676178" y="0"/>
                </a:lnTo>
                <a:lnTo>
                  <a:pt x="0" y="6111240"/>
                </a:lnTo>
                <a:lnTo>
                  <a:pt x="350532" y="6111240"/>
                </a:lnTo>
                <a:lnTo>
                  <a:pt x="5026698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08981" y="1036312"/>
            <a:ext cx="6606540" cy="7193915"/>
          </a:xfrm>
          <a:custGeom>
            <a:avLst/>
            <a:gdLst/>
            <a:ahLst/>
            <a:cxnLst/>
            <a:rect l="l" t="t" r="r" b="b"/>
            <a:pathLst>
              <a:path w="6606540" h="7193915">
                <a:moveTo>
                  <a:pt x="6606222" y="0"/>
                </a:moveTo>
                <a:lnTo>
                  <a:pt x="5507875" y="0"/>
                </a:lnTo>
                <a:lnTo>
                  <a:pt x="0" y="7193292"/>
                </a:lnTo>
                <a:lnTo>
                  <a:pt x="1098346" y="7193292"/>
                </a:lnTo>
                <a:lnTo>
                  <a:pt x="6606222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0"/>
            <a:ext cx="7022465" cy="8229600"/>
          </a:xfrm>
          <a:custGeom>
            <a:avLst/>
            <a:gdLst/>
            <a:ahLst/>
            <a:cxnLst/>
            <a:rect l="l" t="t" r="r" b="b"/>
            <a:pathLst>
              <a:path w="7022465" h="8229600">
                <a:moveTo>
                  <a:pt x="7021944" y="0"/>
                </a:moveTo>
                <a:lnTo>
                  <a:pt x="0" y="0"/>
                </a:lnTo>
                <a:lnTo>
                  <a:pt x="0" y="8229600"/>
                </a:lnTo>
                <a:lnTo>
                  <a:pt x="711111" y="8229600"/>
                </a:lnTo>
                <a:lnTo>
                  <a:pt x="7021944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160384" y="4495796"/>
            <a:ext cx="3208655" cy="3733800"/>
          </a:xfrm>
          <a:custGeom>
            <a:avLst/>
            <a:gdLst/>
            <a:ahLst/>
            <a:cxnLst/>
            <a:rect l="l" t="t" r="r" b="b"/>
            <a:pathLst>
              <a:path w="3208654" h="3733800">
                <a:moveTo>
                  <a:pt x="3208591" y="0"/>
                </a:moveTo>
                <a:lnTo>
                  <a:pt x="2858071" y="0"/>
                </a:lnTo>
                <a:lnTo>
                  <a:pt x="0" y="3733800"/>
                </a:lnTo>
                <a:lnTo>
                  <a:pt x="350519" y="3733800"/>
                </a:lnTo>
                <a:lnTo>
                  <a:pt x="3208591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97800" y="5028691"/>
            <a:ext cx="5852160" cy="609600"/>
          </a:xfrm>
          <a:custGeom>
            <a:avLst/>
            <a:gdLst/>
            <a:ahLst/>
            <a:cxnLst/>
            <a:rect l="l" t="t" r="r" b="b"/>
            <a:pathLst>
              <a:path w="5852159" h="609600">
                <a:moveTo>
                  <a:pt x="5852160" y="0"/>
                </a:moveTo>
                <a:lnTo>
                  <a:pt x="472440" y="0"/>
                </a:lnTo>
                <a:lnTo>
                  <a:pt x="0" y="609599"/>
                </a:lnTo>
                <a:lnTo>
                  <a:pt x="5852160" y="609599"/>
                </a:lnTo>
                <a:lnTo>
                  <a:pt x="585216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8021888" y="5029200"/>
            <a:ext cx="6609080" cy="609600"/>
          </a:xfrm>
          <a:custGeom>
            <a:avLst/>
            <a:gdLst/>
            <a:ahLst/>
            <a:cxnLst/>
            <a:rect l="l" t="t" r="r" b="b"/>
            <a:pathLst>
              <a:path w="6609080" h="609600">
                <a:moveTo>
                  <a:pt x="6608508" y="0"/>
                </a:moveTo>
                <a:lnTo>
                  <a:pt x="472452" y="0"/>
                </a:lnTo>
                <a:lnTo>
                  <a:pt x="0" y="609600"/>
                </a:lnTo>
                <a:lnTo>
                  <a:pt x="6608508" y="609600"/>
                </a:lnTo>
                <a:lnTo>
                  <a:pt x="6608508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5090" y="532148"/>
            <a:ext cx="12100219" cy="144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26" Type="http://schemas.openxmlformats.org/officeDocument/2006/relationships/slide" Target="slide9.xml"/><Relationship Id="rId3" Type="http://schemas.openxmlformats.org/officeDocument/2006/relationships/image" Target="../media/image26.png"/><Relationship Id="rId21" Type="http://schemas.openxmlformats.org/officeDocument/2006/relationships/slide" Target="slide1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2.png"/><Relationship Id="rId25" Type="http://schemas.openxmlformats.org/officeDocument/2006/relationships/image" Target="../media/image30.emf"/><Relationship Id="rId2" Type="http://schemas.openxmlformats.org/officeDocument/2006/relationships/image" Target="../media/image27.png"/><Relationship Id="rId16" Type="http://schemas.openxmlformats.org/officeDocument/2006/relationships/image" Target="../media/image11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.emf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slide" Target="slide5.xml"/><Relationship Id="rId10" Type="http://schemas.openxmlformats.org/officeDocument/2006/relationships/image" Target="../media/image22.png"/><Relationship Id="rId19" Type="http://schemas.openxmlformats.org/officeDocument/2006/relationships/slide" Target="slide6.xml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4" Type="http://schemas.openxmlformats.org/officeDocument/2006/relationships/image" Target="../media/image9.png"/><Relationship Id="rId22" Type="http://schemas.openxmlformats.org/officeDocument/2006/relationships/slide" Target="slide14.xml"/><Relationship Id="rId27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slide" Target="slide9.xml"/><Relationship Id="rId3" Type="http://schemas.openxmlformats.org/officeDocument/2006/relationships/image" Target="../media/image10.png"/><Relationship Id="rId21" Type="http://schemas.openxmlformats.org/officeDocument/2006/relationships/slide" Target="slide1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slide" Target="slide6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6.emf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3.emf"/><Relationship Id="rId10" Type="http://schemas.openxmlformats.org/officeDocument/2006/relationships/image" Target="../media/image22.png"/><Relationship Id="rId19" Type="http://schemas.openxmlformats.org/officeDocument/2006/relationships/slide" Target="slide11.xml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Relationship Id="rId22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slide" Target="slide9.xml"/><Relationship Id="rId3" Type="http://schemas.openxmlformats.org/officeDocument/2006/relationships/image" Target="../media/image9.png"/><Relationship Id="rId21" Type="http://schemas.openxmlformats.org/officeDocument/2006/relationships/slide" Target="slide5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6.xml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24" Type="http://schemas.openxmlformats.org/officeDocument/2006/relationships/image" Target="../media/image6.emf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23" Type="http://schemas.openxmlformats.org/officeDocument/2006/relationships/slide" Target="slide11.xml"/><Relationship Id="rId10" Type="http://schemas.openxmlformats.org/officeDocument/2006/relationships/image" Target="../media/image21.png"/><Relationship Id="rId19" Type="http://schemas.openxmlformats.org/officeDocument/2006/relationships/slide" Target="slide13.xml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slide" Target="slide6.xml"/><Relationship Id="rId3" Type="http://schemas.openxmlformats.org/officeDocument/2006/relationships/image" Target="../media/image10.png"/><Relationship Id="rId21" Type="http://schemas.openxmlformats.org/officeDocument/2006/relationships/slide" Target="slide1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4.png"/><Relationship Id="rId2" Type="http://schemas.openxmlformats.org/officeDocument/2006/relationships/image" Target="../media/image32.png"/><Relationship Id="rId16" Type="http://schemas.openxmlformats.org/officeDocument/2006/relationships/image" Target="../media/image16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.emf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slide" Target="slide5.xml"/><Relationship Id="rId10" Type="http://schemas.openxmlformats.org/officeDocument/2006/relationships/image" Target="../media/image22.png"/><Relationship Id="rId19" Type="http://schemas.openxmlformats.org/officeDocument/2006/relationships/slide" Target="slide9.xml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3.png"/><Relationship Id="rId22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18" Type="http://schemas.openxmlformats.org/officeDocument/2006/relationships/slide" Target="slide13.xml"/><Relationship Id="rId3" Type="http://schemas.openxmlformats.org/officeDocument/2006/relationships/image" Target="../media/image18.png"/><Relationship Id="rId21" Type="http://schemas.openxmlformats.org/officeDocument/2006/relationships/image" Target="../media/image3.emf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slide" Target="slide11.xml"/><Relationship Id="rId2" Type="http://schemas.openxmlformats.org/officeDocument/2006/relationships/image" Target="../media/image9.png"/><Relationship Id="rId16" Type="http://schemas.openxmlformats.org/officeDocument/2006/relationships/slide" Target="slide9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slide" Target="slide6.xml"/><Relationship Id="rId10" Type="http://schemas.openxmlformats.org/officeDocument/2006/relationships/image" Target="../media/image25.png"/><Relationship Id="rId19" Type="http://schemas.openxmlformats.org/officeDocument/2006/relationships/slide" Target="slide14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4.jpg"/><Relationship Id="rId2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.png"/><Relationship Id="rId18" Type="http://schemas.openxmlformats.org/officeDocument/2006/relationships/slide" Target="slide11.xml"/><Relationship Id="rId3" Type="http://schemas.openxmlformats.org/officeDocument/2006/relationships/image" Target="../media/image9.png"/><Relationship Id="rId21" Type="http://schemas.openxmlformats.org/officeDocument/2006/relationships/image" Target="../media/image3.emf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17" Type="http://schemas.openxmlformats.org/officeDocument/2006/relationships/slide" Target="slide9.xml"/><Relationship Id="rId2" Type="http://schemas.openxmlformats.org/officeDocument/2006/relationships/image" Target="../media/image35.png"/><Relationship Id="rId16" Type="http://schemas.openxmlformats.org/officeDocument/2006/relationships/slide" Target="slide6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4.jpg"/><Relationship Id="rId23" Type="http://schemas.openxmlformats.org/officeDocument/2006/relationships/image" Target="../media/image8.emf"/><Relationship Id="rId10" Type="http://schemas.openxmlformats.org/officeDocument/2006/relationships/image" Target="../media/image24.png"/><Relationship Id="rId19" Type="http://schemas.openxmlformats.org/officeDocument/2006/relationships/slide" Target="slide13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18" Type="http://schemas.openxmlformats.org/officeDocument/2006/relationships/slide" Target="slide11.xml"/><Relationship Id="rId3" Type="http://schemas.openxmlformats.org/officeDocument/2006/relationships/image" Target="../media/image18.png"/><Relationship Id="rId21" Type="http://schemas.openxmlformats.org/officeDocument/2006/relationships/image" Target="../media/image3.emf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slide" Target="slide9.xml"/><Relationship Id="rId2" Type="http://schemas.openxmlformats.org/officeDocument/2006/relationships/image" Target="../media/image9.png"/><Relationship Id="rId16" Type="http://schemas.openxmlformats.org/officeDocument/2006/relationships/slide" Target="slide6.xml"/><Relationship Id="rId20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34.jpg"/><Relationship Id="rId23" Type="http://schemas.openxmlformats.org/officeDocument/2006/relationships/image" Target="../media/image8.emf"/><Relationship Id="rId10" Type="http://schemas.openxmlformats.org/officeDocument/2006/relationships/image" Target="../media/image25.png"/><Relationship Id="rId19" Type="http://schemas.openxmlformats.org/officeDocument/2006/relationships/slide" Target="slide13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6.emf"/><Relationship Id="rId22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slide" Target="slide13.xml"/><Relationship Id="rId12" Type="http://schemas.openxmlformats.org/officeDocument/2006/relationships/image" Target="../media/image7.emf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6.emf"/><Relationship Id="rId5" Type="http://schemas.openxmlformats.org/officeDocument/2006/relationships/slide" Target="slide9.xml"/><Relationship Id="rId10" Type="http://schemas.openxmlformats.org/officeDocument/2006/relationships/image" Target="../media/image5.emf"/><Relationship Id="rId4" Type="http://schemas.openxmlformats.org/officeDocument/2006/relationships/slide" Target="slide6.xml"/><Relationship Id="rId9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8.emf"/><Relationship Id="rId3" Type="http://schemas.openxmlformats.org/officeDocument/2006/relationships/slide" Target="slide9.xml"/><Relationship Id="rId7" Type="http://schemas.openxmlformats.org/officeDocument/2006/relationships/slide" Target="slide5.xml"/><Relationship Id="rId12" Type="http://schemas.openxmlformats.org/officeDocument/2006/relationships/image" Target="../media/image7.emf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6.emf"/><Relationship Id="rId5" Type="http://schemas.openxmlformats.org/officeDocument/2006/relationships/slide" Target="slide13.xml"/><Relationship Id="rId10" Type="http://schemas.openxmlformats.org/officeDocument/2006/relationships/image" Target="../media/image5.emf"/><Relationship Id="rId4" Type="http://schemas.openxmlformats.org/officeDocument/2006/relationships/slide" Target="slide11.xml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slide" Target="slide11.xml"/><Relationship Id="rId17" Type="http://schemas.openxmlformats.org/officeDocument/2006/relationships/image" Target="../media/image4.emf"/><Relationship Id="rId2" Type="http://schemas.openxmlformats.org/officeDocument/2006/relationships/image" Target="../media/image9.png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.xml"/><Relationship Id="rId5" Type="http://schemas.openxmlformats.org/officeDocument/2006/relationships/image" Target="../media/image12.png"/><Relationship Id="rId1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4.emf"/><Relationship Id="rId2" Type="http://schemas.openxmlformats.org/officeDocument/2006/relationships/image" Target="../media/image17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1.xml"/><Relationship Id="rId5" Type="http://schemas.openxmlformats.org/officeDocument/2006/relationships/image" Target="../media/image11.png"/><Relationship Id="rId15" Type="http://schemas.openxmlformats.org/officeDocument/2006/relationships/image" Target="../media/image3.emf"/><Relationship Id="rId10" Type="http://schemas.openxmlformats.org/officeDocument/2006/relationships/slide" Target="slide9.xml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4.emf"/><Relationship Id="rId2" Type="http://schemas.openxmlformats.org/officeDocument/2006/relationships/image" Target="../media/image17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1.xml"/><Relationship Id="rId5" Type="http://schemas.openxmlformats.org/officeDocument/2006/relationships/image" Target="../media/image11.png"/><Relationship Id="rId15" Type="http://schemas.openxmlformats.org/officeDocument/2006/relationships/image" Target="../media/image3.emf"/><Relationship Id="rId10" Type="http://schemas.openxmlformats.org/officeDocument/2006/relationships/slide" Target="slide9.xml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18" Type="http://schemas.openxmlformats.org/officeDocument/2006/relationships/slide" Target="slide11.xml"/><Relationship Id="rId3" Type="http://schemas.openxmlformats.org/officeDocument/2006/relationships/image" Target="../media/image19.png"/><Relationship Id="rId21" Type="http://schemas.openxmlformats.org/officeDocument/2006/relationships/slide" Target="slide5.xml"/><Relationship Id="rId7" Type="http://schemas.openxmlformats.org/officeDocument/2006/relationships/image" Target="../media/image23.png"/><Relationship Id="rId12" Type="http://schemas.openxmlformats.org/officeDocument/2006/relationships/image" Target="../media/image10.png"/><Relationship Id="rId17" Type="http://schemas.openxmlformats.org/officeDocument/2006/relationships/slide" Target="slide9.xml"/><Relationship Id="rId2" Type="http://schemas.openxmlformats.org/officeDocument/2006/relationships/image" Target="../media/image18.png"/><Relationship Id="rId16" Type="http://schemas.openxmlformats.org/officeDocument/2006/relationships/slide" Target="slide6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4.png"/><Relationship Id="rId23" Type="http://schemas.openxmlformats.org/officeDocument/2006/relationships/image" Target="../media/image5.emf"/><Relationship Id="rId10" Type="http://schemas.openxmlformats.org/officeDocument/2006/relationships/image" Target="../media/image26.png"/><Relationship Id="rId19" Type="http://schemas.openxmlformats.org/officeDocument/2006/relationships/slide" Target="slide13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2.png"/><Relationship Id="rId2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0482" y="3655567"/>
            <a:ext cx="508889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0" i="1" spc="0" dirty="0">
                <a:solidFill>
                  <a:srgbClr val="FFFFFF"/>
                </a:solidFill>
                <a:latin typeface="Arial"/>
                <a:cs typeface="Arial"/>
              </a:rPr>
              <a:t>Animation </a:t>
            </a:r>
            <a:r>
              <a:rPr b="0" i="1" dirty="0">
                <a:solidFill>
                  <a:srgbClr val="FFFFFF"/>
                </a:solidFill>
                <a:latin typeface="Arial"/>
                <a:cs typeface="Arial"/>
              </a:rPr>
              <a:t>loop goes</a:t>
            </a:r>
            <a:r>
              <a:rPr b="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i="1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</a:p>
        </p:txBody>
      </p:sp>
      <p:pic>
        <p:nvPicPr>
          <p:cNvPr id="3" name="HH24906_HHP_UBC_Animation_v7">
            <a:hlinkClick r:id="" action="ppaction://media"/>
            <a:extLst>
              <a:ext uri="{FF2B5EF4-FFF2-40B4-BE49-F238E27FC236}">
                <a16:creationId xmlns:a16="http://schemas.microsoft.com/office/drawing/2014/main" id="{F19C5F81-AC0E-4C4B-ACF2-9CD1ED71E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588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25">
            <a:extLst>
              <a:ext uri="{FF2B5EF4-FFF2-40B4-BE49-F238E27FC236}">
                <a16:creationId xmlns:a16="http://schemas.microsoft.com/office/drawing/2014/main" id="{16C36195-DD97-454E-9940-46551792FFA6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80692" y="1900383"/>
            <a:ext cx="4998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253D"/>
                </a:solidFill>
                <a:latin typeface="Arial"/>
                <a:cs typeface="Arial"/>
              </a:rPr>
              <a:t>A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SIGNIFICANT </a:t>
            </a:r>
            <a:r>
              <a:rPr sz="2000" b="1" spc="-60" dirty="0">
                <a:solidFill>
                  <a:srgbClr val="00253D"/>
                </a:solidFill>
                <a:latin typeface="Arial"/>
                <a:cs typeface="Arial"/>
              </a:rPr>
              <a:t>IMPACT </a:t>
            </a:r>
            <a:r>
              <a:rPr sz="2000" b="1" spc="-20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2000" b="1" spc="-3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60" dirty="0">
                <a:solidFill>
                  <a:srgbClr val="00253D"/>
                </a:solidFill>
                <a:latin typeface="Arial"/>
                <a:cs typeface="Arial"/>
              </a:rPr>
              <a:t>HEALTHCARE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8179" y="3935782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CCDA00"/>
                </a:solidFill>
                <a:latin typeface="Arial"/>
                <a:cs typeface="Arial"/>
              </a:rPr>
              <a:t>REIMBURSEMENT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23756" y="3935782"/>
            <a:ext cx="180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CCDA00"/>
                </a:solidFill>
                <a:latin typeface="Arial"/>
                <a:cs typeface="Arial"/>
              </a:rPr>
              <a:t>AFFORDABILITY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27977" y="2493020"/>
            <a:ext cx="1511300" cy="10083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70180">
              <a:lnSpc>
                <a:spcPts val="1900"/>
              </a:lnSpc>
              <a:spcBef>
                <a:spcPts val="280"/>
              </a:spcBef>
            </a:pP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On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average,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we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handle</a:t>
            </a:r>
            <a:r>
              <a:rPr sz="1700" i="1" spc="-19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b="1" i="1" spc="0" dirty="0">
                <a:solidFill>
                  <a:srgbClr val="CCDA00"/>
                </a:solidFill>
                <a:latin typeface="Arial-BoldItalicMT"/>
                <a:cs typeface="Arial-BoldItalicMT"/>
              </a:rPr>
              <a:t>1.8M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high-touch</a:t>
            </a:r>
            <a:r>
              <a:rPr sz="1700" i="1" spc="-10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calls</a:t>
            </a:r>
            <a:endParaRPr sz="1700" dirty="0">
              <a:latin typeface="Arial"/>
              <a:cs typeface="Arial"/>
            </a:endParaRPr>
          </a:p>
          <a:p>
            <a:pPr marL="298450">
              <a:lnSpc>
                <a:spcPts val="1860"/>
              </a:lnSpc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700" i="1" spc="-8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year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3154" y="2493020"/>
            <a:ext cx="1328420" cy="10083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b="1" i="1" spc="-30" dirty="0">
                <a:solidFill>
                  <a:srgbClr val="CCDA00"/>
                </a:solidFill>
                <a:latin typeface="Arial-BoldItalicMT"/>
                <a:cs typeface="Arial-BoldItalicMT"/>
              </a:rPr>
              <a:t>300K</a:t>
            </a:r>
            <a:r>
              <a:rPr sz="1700" b="1" i="1" spc="-140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patients 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are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enrolled</a:t>
            </a:r>
            <a:r>
              <a:rPr sz="1700" i="1" spc="-17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 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our </a:t>
            </a:r>
            <a:r>
              <a:rPr sz="1700" i="1" spc="-70" dirty="0">
                <a:solidFill>
                  <a:srgbClr val="00253D"/>
                </a:solidFill>
                <a:latin typeface="Arial"/>
                <a:cs typeface="Arial"/>
              </a:rPr>
              <a:t>PAPs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annually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68811" y="4421765"/>
            <a:ext cx="2107565" cy="7670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2017,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we</a:t>
            </a:r>
            <a:r>
              <a:rPr sz="1700" i="1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conducted  </a:t>
            </a:r>
            <a:r>
              <a:rPr sz="1700" b="1" i="1" spc="-20" dirty="0">
                <a:solidFill>
                  <a:srgbClr val="CCDA00"/>
                </a:solidFill>
                <a:latin typeface="Arial-BoldItalicMT"/>
                <a:cs typeface="Arial-BoldItalicMT"/>
              </a:rPr>
              <a:t>135K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benefit  investigations...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88368" y="5226818"/>
            <a:ext cx="1560195" cy="124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4445" algn="ctr">
              <a:lnSpc>
                <a:spcPts val="1900"/>
              </a:lnSpc>
              <a:spcBef>
                <a:spcPts val="280"/>
              </a:spcBef>
            </a:pP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Completed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Z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alternate</a:t>
            </a:r>
            <a:r>
              <a:rPr sz="1700" i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funding  searches when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no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other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options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were</a:t>
            </a:r>
            <a:r>
              <a:rPr sz="1700" i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available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54677" y="6024540"/>
            <a:ext cx="2252980" cy="1249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28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...of which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N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were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complex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Medical+PBM.  We supported </a:t>
            </a:r>
            <a:r>
              <a:rPr sz="1700" b="1" i="1" spc="60" dirty="0">
                <a:solidFill>
                  <a:srgbClr val="CCDA00"/>
                </a:solidFill>
                <a:latin typeface="Arial-BoldItalicMT"/>
                <a:cs typeface="Arial-BoldItalicMT"/>
              </a:rPr>
              <a:t>45K</a:t>
            </a:r>
            <a:r>
              <a:rPr sz="1700" b="1" i="1" spc="-195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prior  authorizations </a:t>
            </a:r>
            <a:r>
              <a:rPr sz="1700" i="1" spc="-25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1700" b="1" i="1" spc="100" dirty="0">
                <a:solidFill>
                  <a:srgbClr val="CCDA00"/>
                </a:solidFill>
                <a:latin typeface="Arial-BoldItalicMT"/>
                <a:cs typeface="Arial-BoldItalicMT"/>
              </a:rPr>
              <a:t>7K 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appeals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3251" y="4421765"/>
            <a:ext cx="1824989" cy="76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>
              <a:lnSpc>
                <a:spcPts val="1970"/>
              </a:lnSpc>
              <a:spcBef>
                <a:spcPts val="10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This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resulted</a:t>
            </a:r>
            <a:r>
              <a:rPr sz="1700" i="1" spc="-1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</a:t>
            </a:r>
            <a:endParaRPr sz="1700">
              <a:latin typeface="Arial"/>
              <a:cs typeface="Arial"/>
            </a:endParaRPr>
          </a:p>
          <a:p>
            <a:pPr marL="12700" marR="5080" algn="ctr">
              <a:lnSpc>
                <a:spcPts val="1900"/>
              </a:lnSpc>
              <a:spcBef>
                <a:spcPts val="110"/>
              </a:spcBef>
            </a:pP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pharmacy</a:t>
            </a:r>
            <a:r>
              <a:rPr sz="17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triages  </a:t>
            </a:r>
            <a:r>
              <a:rPr sz="1700" i="1" spc="-20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under </a:t>
            </a:r>
            <a:r>
              <a:rPr sz="1700" b="1" i="1" dirty="0">
                <a:solidFill>
                  <a:srgbClr val="CCDA00"/>
                </a:solidFill>
                <a:latin typeface="Arial-BoldItalicMT"/>
                <a:cs typeface="Arial-BoldItalicMT"/>
              </a:rPr>
              <a:t>Z</a:t>
            </a:r>
            <a:r>
              <a:rPr sz="1700" b="1" i="1" spc="-70" dirty="0">
                <a:solidFill>
                  <a:srgbClr val="CCDA00"/>
                </a:solidFill>
                <a:latin typeface="Arial-BoldItalicMT"/>
                <a:cs typeface="Arial-BoldItalicMT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days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0697" y="5389104"/>
            <a:ext cx="1405890" cy="7670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201295">
              <a:lnSpc>
                <a:spcPts val="1900"/>
              </a:lnSpc>
              <a:spcBef>
                <a:spcPts val="280"/>
              </a:spcBef>
            </a:pP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Over </a:t>
            </a:r>
            <a:r>
              <a:rPr sz="1700" b="1" i="1" spc="-20" dirty="0">
                <a:solidFill>
                  <a:srgbClr val="CCDA00"/>
                </a:solidFill>
                <a:latin typeface="Arial-BoldItalicMT"/>
                <a:cs typeface="Arial-BoldItalicMT"/>
              </a:rPr>
              <a:t>$X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in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700" i="1" spc="-1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savings  </a:t>
            </a:r>
            <a:r>
              <a:rPr sz="1700" i="1" spc="-30" dirty="0">
                <a:solidFill>
                  <a:srgbClr val="00253D"/>
                </a:solidFill>
                <a:latin typeface="Arial"/>
                <a:cs typeface="Arial"/>
              </a:rPr>
              <a:t>through</a:t>
            </a:r>
            <a:r>
              <a:rPr sz="1700" i="1" spc="-1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spc="-35" dirty="0">
                <a:solidFill>
                  <a:srgbClr val="00253D"/>
                </a:solidFill>
                <a:latin typeface="Arial"/>
                <a:cs typeface="Arial"/>
              </a:rPr>
              <a:t>co-pay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76483" y="2948392"/>
            <a:ext cx="1148080" cy="1296670"/>
          </a:xfrm>
          <a:custGeom>
            <a:avLst/>
            <a:gdLst/>
            <a:ahLst/>
            <a:cxnLst/>
            <a:rect l="l" t="t" r="r" b="b"/>
            <a:pathLst>
              <a:path w="1148079" h="1296670">
                <a:moveTo>
                  <a:pt x="1148003" y="1296657"/>
                </a:moveTo>
                <a:lnTo>
                  <a:pt x="1133015" y="1247415"/>
                </a:lnTo>
                <a:lnTo>
                  <a:pt x="1116907" y="1198849"/>
                </a:lnTo>
                <a:lnTo>
                  <a:pt x="1099693" y="1150965"/>
                </a:lnTo>
                <a:lnTo>
                  <a:pt x="1081387" y="1103772"/>
                </a:lnTo>
                <a:lnTo>
                  <a:pt x="1062002" y="1057275"/>
                </a:lnTo>
                <a:lnTo>
                  <a:pt x="1041551" y="1011483"/>
                </a:lnTo>
                <a:lnTo>
                  <a:pt x="1020049" y="966402"/>
                </a:lnTo>
                <a:lnTo>
                  <a:pt x="997509" y="922038"/>
                </a:lnTo>
                <a:lnTo>
                  <a:pt x="973944" y="878400"/>
                </a:lnTo>
                <a:lnTo>
                  <a:pt x="949369" y="835494"/>
                </a:lnTo>
                <a:lnTo>
                  <a:pt x="923796" y="793328"/>
                </a:lnTo>
                <a:lnTo>
                  <a:pt x="897239" y="751907"/>
                </a:lnTo>
                <a:lnTo>
                  <a:pt x="869711" y="711240"/>
                </a:lnTo>
                <a:lnTo>
                  <a:pt x="841227" y="671333"/>
                </a:lnTo>
                <a:lnTo>
                  <a:pt x="811800" y="632194"/>
                </a:lnTo>
                <a:lnTo>
                  <a:pt x="781443" y="593829"/>
                </a:lnTo>
                <a:lnTo>
                  <a:pt x="750171" y="556245"/>
                </a:lnTo>
                <a:lnTo>
                  <a:pt x="717996" y="519450"/>
                </a:lnTo>
                <a:lnTo>
                  <a:pt x="684932" y="483451"/>
                </a:lnTo>
                <a:lnTo>
                  <a:pt x="650992" y="448254"/>
                </a:lnTo>
                <a:lnTo>
                  <a:pt x="616191" y="413866"/>
                </a:lnTo>
                <a:lnTo>
                  <a:pt x="580542" y="380296"/>
                </a:lnTo>
                <a:lnTo>
                  <a:pt x="544059" y="347549"/>
                </a:lnTo>
                <a:lnTo>
                  <a:pt x="506754" y="315633"/>
                </a:lnTo>
                <a:lnTo>
                  <a:pt x="468642" y="284554"/>
                </a:lnTo>
                <a:lnTo>
                  <a:pt x="429736" y="254321"/>
                </a:lnTo>
                <a:lnTo>
                  <a:pt x="390050" y="224939"/>
                </a:lnTo>
                <a:lnTo>
                  <a:pt x="349597" y="196416"/>
                </a:lnTo>
                <a:lnTo>
                  <a:pt x="308391" y="168759"/>
                </a:lnTo>
                <a:lnTo>
                  <a:pt x="266445" y="141975"/>
                </a:lnTo>
                <a:lnTo>
                  <a:pt x="223773" y="116072"/>
                </a:lnTo>
                <a:lnTo>
                  <a:pt x="180389" y="91055"/>
                </a:lnTo>
                <a:lnTo>
                  <a:pt x="136306" y="66932"/>
                </a:lnTo>
                <a:lnTo>
                  <a:pt x="91538" y="43711"/>
                </a:lnTo>
                <a:lnTo>
                  <a:pt x="46098" y="21398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6839" y="4133006"/>
            <a:ext cx="164465" cy="112395"/>
          </a:xfrm>
          <a:custGeom>
            <a:avLst/>
            <a:gdLst/>
            <a:ahLst/>
            <a:cxnLst/>
            <a:rect l="l" t="t" r="r" b="b"/>
            <a:pathLst>
              <a:path w="164464" h="112395">
                <a:moveTo>
                  <a:pt x="163982" y="0"/>
                </a:moveTo>
                <a:lnTo>
                  <a:pt x="107645" y="112039"/>
                </a:lnTo>
                <a:lnTo>
                  <a:pt x="0" y="47713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06916" y="5362328"/>
            <a:ext cx="854075" cy="1244600"/>
          </a:xfrm>
          <a:custGeom>
            <a:avLst/>
            <a:gdLst/>
            <a:ahLst/>
            <a:cxnLst/>
            <a:rect l="l" t="t" r="r" b="b"/>
            <a:pathLst>
              <a:path w="854075" h="1244600">
                <a:moveTo>
                  <a:pt x="0" y="1244536"/>
                </a:moveTo>
                <a:lnTo>
                  <a:pt x="41839" y="1216001"/>
                </a:lnTo>
                <a:lnTo>
                  <a:pt x="82765" y="1186612"/>
                </a:lnTo>
                <a:lnTo>
                  <a:pt x="122773" y="1156377"/>
                </a:lnTo>
                <a:lnTo>
                  <a:pt x="161860" y="1125305"/>
                </a:lnTo>
                <a:lnTo>
                  <a:pt x="200021" y="1093404"/>
                </a:lnTo>
                <a:lnTo>
                  <a:pt x="237252" y="1060682"/>
                </a:lnTo>
                <a:lnTo>
                  <a:pt x="273550" y="1027147"/>
                </a:lnTo>
                <a:lnTo>
                  <a:pt x="308910" y="992808"/>
                </a:lnTo>
                <a:lnTo>
                  <a:pt x="343328" y="957673"/>
                </a:lnTo>
                <a:lnTo>
                  <a:pt x="376800" y="921750"/>
                </a:lnTo>
                <a:lnTo>
                  <a:pt x="409322" y="885047"/>
                </a:lnTo>
                <a:lnTo>
                  <a:pt x="440890" y="847573"/>
                </a:lnTo>
                <a:lnTo>
                  <a:pt x="471499" y="809336"/>
                </a:lnTo>
                <a:lnTo>
                  <a:pt x="501147" y="770345"/>
                </a:lnTo>
                <a:lnTo>
                  <a:pt x="529828" y="730606"/>
                </a:lnTo>
                <a:lnTo>
                  <a:pt x="557540" y="690130"/>
                </a:lnTo>
                <a:lnTo>
                  <a:pt x="584276" y="648923"/>
                </a:lnTo>
                <a:lnTo>
                  <a:pt x="610035" y="606995"/>
                </a:lnTo>
                <a:lnTo>
                  <a:pt x="634811" y="564353"/>
                </a:lnTo>
                <a:lnTo>
                  <a:pt x="658600" y="521005"/>
                </a:lnTo>
                <a:lnTo>
                  <a:pt x="681399" y="476961"/>
                </a:lnTo>
                <a:lnTo>
                  <a:pt x="703203" y="432228"/>
                </a:lnTo>
                <a:lnTo>
                  <a:pt x="724008" y="386815"/>
                </a:lnTo>
                <a:lnTo>
                  <a:pt x="743811" y="340729"/>
                </a:lnTo>
                <a:lnTo>
                  <a:pt x="762607" y="293979"/>
                </a:lnTo>
                <a:lnTo>
                  <a:pt x="780392" y="246574"/>
                </a:lnTo>
                <a:lnTo>
                  <a:pt x="797162" y="198521"/>
                </a:lnTo>
                <a:lnTo>
                  <a:pt x="812913" y="149829"/>
                </a:lnTo>
                <a:lnTo>
                  <a:pt x="827641" y="100506"/>
                </a:lnTo>
                <a:lnTo>
                  <a:pt x="841341" y="50560"/>
                </a:lnTo>
                <a:lnTo>
                  <a:pt x="854011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06923" y="6484915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40">
                <a:moveTo>
                  <a:pt x="123748" y="142227"/>
                </a:moveTo>
                <a:lnTo>
                  <a:pt x="0" y="121945"/>
                </a:lnTo>
                <a:lnTo>
                  <a:pt x="29235" y="0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70096" y="5401431"/>
            <a:ext cx="836930" cy="1200150"/>
          </a:xfrm>
          <a:custGeom>
            <a:avLst/>
            <a:gdLst/>
            <a:ahLst/>
            <a:cxnLst/>
            <a:rect l="l" t="t" r="r" b="b"/>
            <a:pathLst>
              <a:path w="836930" h="1200150">
                <a:moveTo>
                  <a:pt x="0" y="0"/>
                </a:moveTo>
                <a:lnTo>
                  <a:pt x="12812" y="50510"/>
                </a:lnTo>
                <a:lnTo>
                  <a:pt x="26784" y="100300"/>
                </a:lnTo>
                <a:lnTo>
                  <a:pt x="41902" y="149368"/>
                </a:lnTo>
                <a:lnTo>
                  <a:pt x="58153" y="197714"/>
                </a:lnTo>
                <a:lnTo>
                  <a:pt x="75526" y="245337"/>
                </a:lnTo>
                <a:lnTo>
                  <a:pt x="94006" y="292238"/>
                </a:lnTo>
                <a:lnTo>
                  <a:pt x="113582" y="338415"/>
                </a:lnTo>
                <a:lnTo>
                  <a:pt x="134241" y="383868"/>
                </a:lnTo>
                <a:lnTo>
                  <a:pt x="155970" y="428596"/>
                </a:lnTo>
                <a:lnTo>
                  <a:pt x="178755" y="472599"/>
                </a:lnTo>
                <a:lnTo>
                  <a:pt x="202586" y="515877"/>
                </a:lnTo>
                <a:lnTo>
                  <a:pt x="227448" y="558429"/>
                </a:lnTo>
                <a:lnTo>
                  <a:pt x="253329" y="600255"/>
                </a:lnTo>
                <a:lnTo>
                  <a:pt x="280216" y="641353"/>
                </a:lnTo>
                <a:lnTo>
                  <a:pt x="308097" y="681724"/>
                </a:lnTo>
                <a:lnTo>
                  <a:pt x="336958" y="721368"/>
                </a:lnTo>
                <a:lnTo>
                  <a:pt x="366788" y="760282"/>
                </a:lnTo>
                <a:lnTo>
                  <a:pt x="397573" y="798468"/>
                </a:lnTo>
                <a:lnTo>
                  <a:pt x="429301" y="835925"/>
                </a:lnTo>
                <a:lnTo>
                  <a:pt x="461959" y="872651"/>
                </a:lnTo>
                <a:lnTo>
                  <a:pt x="495534" y="908648"/>
                </a:lnTo>
                <a:lnTo>
                  <a:pt x="530013" y="943913"/>
                </a:lnTo>
                <a:lnTo>
                  <a:pt x="565384" y="978447"/>
                </a:lnTo>
                <a:lnTo>
                  <a:pt x="601634" y="1012249"/>
                </a:lnTo>
                <a:lnTo>
                  <a:pt x="638750" y="1045319"/>
                </a:lnTo>
                <a:lnTo>
                  <a:pt x="676720" y="1077656"/>
                </a:lnTo>
                <a:lnTo>
                  <a:pt x="715530" y="1109260"/>
                </a:lnTo>
                <a:lnTo>
                  <a:pt x="755168" y="1140130"/>
                </a:lnTo>
                <a:lnTo>
                  <a:pt x="795622" y="1170266"/>
                </a:lnTo>
                <a:lnTo>
                  <a:pt x="836879" y="1199667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08537" y="5401425"/>
            <a:ext cx="166370" cy="109855"/>
          </a:xfrm>
          <a:custGeom>
            <a:avLst/>
            <a:gdLst/>
            <a:ahLst/>
            <a:cxnLst/>
            <a:rect l="l" t="t" r="r" b="b"/>
            <a:pathLst>
              <a:path w="166369" h="109854">
                <a:moveTo>
                  <a:pt x="0" y="109258"/>
                </a:moveTo>
                <a:lnTo>
                  <a:pt x="61556" y="0"/>
                </a:lnTo>
                <a:lnTo>
                  <a:pt x="166052" y="69342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71588" y="2982404"/>
            <a:ext cx="1101090" cy="1353820"/>
          </a:xfrm>
          <a:custGeom>
            <a:avLst/>
            <a:gdLst/>
            <a:ahLst/>
            <a:cxnLst/>
            <a:rect l="l" t="t" r="r" b="b"/>
            <a:pathLst>
              <a:path w="1101089" h="1353820">
                <a:moveTo>
                  <a:pt x="1101064" y="0"/>
                </a:moveTo>
                <a:lnTo>
                  <a:pt x="1056436" y="21886"/>
                </a:lnTo>
                <a:lnTo>
                  <a:pt x="1012549" y="44724"/>
                </a:lnTo>
                <a:lnTo>
                  <a:pt x="969409" y="68499"/>
                </a:lnTo>
                <a:lnTo>
                  <a:pt x="927025" y="93202"/>
                </a:lnTo>
                <a:lnTo>
                  <a:pt x="885404" y="118820"/>
                </a:lnTo>
                <a:lnTo>
                  <a:pt x="844553" y="145343"/>
                </a:lnTo>
                <a:lnTo>
                  <a:pt x="804479" y="172758"/>
                </a:lnTo>
                <a:lnTo>
                  <a:pt x="765190" y="201054"/>
                </a:lnTo>
                <a:lnTo>
                  <a:pt x="726692" y="230220"/>
                </a:lnTo>
                <a:lnTo>
                  <a:pt x="688994" y="260244"/>
                </a:lnTo>
                <a:lnTo>
                  <a:pt x="652103" y="291115"/>
                </a:lnTo>
                <a:lnTo>
                  <a:pt x="616025" y="322820"/>
                </a:lnTo>
                <a:lnTo>
                  <a:pt x="580769" y="355350"/>
                </a:lnTo>
                <a:lnTo>
                  <a:pt x="546341" y="388691"/>
                </a:lnTo>
                <a:lnTo>
                  <a:pt x="512749" y="422833"/>
                </a:lnTo>
                <a:lnTo>
                  <a:pt x="480001" y="457765"/>
                </a:lnTo>
                <a:lnTo>
                  <a:pt x="448102" y="493473"/>
                </a:lnTo>
                <a:lnTo>
                  <a:pt x="417062" y="529948"/>
                </a:lnTo>
                <a:lnTo>
                  <a:pt x="386886" y="567178"/>
                </a:lnTo>
                <a:lnTo>
                  <a:pt x="357583" y="605151"/>
                </a:lnTo>
                <a:lnTo>
                  <a:pt x="329160" y="643855"/>
                </a:lnTo>
                <a:lnTo>
                  <a:pt x="301624" y="683280"/>
                </a:lnTo>
                <a:lnTo>
                  <a:pt x="274982" y="723413"/>
                </a:lnTo>
                <a:lnTo>
                  <a:pt x="249242" y="764244"/>
                </a:lnTo>
                <a:lnTo>
                  <a:pt x="224411" y="805760"/>
                </a:lnTo>
                <a:lnTo>
                  <a:pt x="200496" y="847950"/>
                </a:lnTo>
                <a:lnTo>
                  <a:pt x="177505" y="890803"/>
                </a:lnTo>
                <a:lnTo>
                  <a:pt x="155444" y="934307"/>
                </a:lnTo>
                <a:lnTo>
                  <a:pt x="134322" y="978450"/>
                </a:lnTo>
                <a:lnTo>
                  <a:pt x="114145" y="1023222"/>
                </a:lnTo>
                <a:lnTo>
                  <a:pt x="94922" y="1068611"/>
                </a:lnTo>
                <a:lnTo>
                  <a:pt x="76658" y="1114604"/>
                </a:lnTo>
                <a:lnTo>
                  <a:pt x="59362" y="1161192"/>
                </a:lnTo>
                <a:lnTo>
                  <a:pt x="43041" y="1208361"/>
                </a:lnTo>
                <a:lnTo>
                  <a:pt x="27702" y="1256102"/>
                </a:lnTo>
                <a:lnTo>
                  <a:pt x="13352" y="1304401"/>
                </a:lnTo>
                <a:lnTo>
                  <a:pt x="0" y="1353248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53030" y="2944750"/>
            <a:ext cx="120014" cy="154305"/>
          </a:xfrm>
          <a:custGeom>
            <a:avLst/>
            <a:gdLst/>
            <a:ahLst/>
            <a:cxnLst/>
            <a:rect l="l" t="t" r="r" b="b"/>
            <a:pathLst>
              <a:path w="120014" h="154305">
                <a:moveTo>
                  <a:pt x="0" y="0"/>
                </a:moveTo>
                <a:lnTo>
                  <a:pt x="119621" y="37655"/>
                </a:lnTo>
                <a:lnTo>
                  <a:pt x="73380" y="154216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4490" y="2956805"/>
            <a:ext cx="1222375" cy="2281555"/>
          </a:xfrm>
          <a:custGeom>
            <a:avLst/>
            <a:gdLst/>
            <a:ahLst/>
            <a:cxnLst/>
            <a:rect l="l" t="t" r="r" b="b"/>
            <a:pathLst>
              <a:path w="1222375" h="2281554">
                <a:moveTo>
                  <a:pt x="1221955" y="0"/>
                </a:moveTo>
                <a:lnTo>
                  <a:pt x="1177884" y="20026"/>
                </a:lnTo>
                <a:lnTo>
                  <a:pt x="1134442" y="40998"/>
                </a:lnTo>
                <a:lnTo>
                  <a:pt x="1091639" y="62900"/>
                </a:lnTo>
                <a:lnTo>
                  <a:pt x="1049486" y="85722"/>
                </a:lnTo>
                <a:lnTo>
                  <a:pt x="1007994" y="109450"/>
                </a:lnTo>
                <a:lnTo>
                  <a:pt x="967174" y="134072"/>
                </a:lnTo>
                <a:lnTo>
                  <a:pt x="927036" y="159575"/>
                </a:lnTo>
                <a:lnTo>
                  <a:pt x="887592" y="185947"/>
                </a:lnTo>
                <a:lnTo>
                  <a:pt x="848853" y="213174"/>
                </a:lnTo>
                <a:lnTo>
                  <a:pt x="810828" y="241244"/>
                </a:lnTo>
                <a:lnTo>
                  <a:pt x="773529" y="270145"/>
                </a:lnTo>
                <a:lnTo>
                  <a:pt x="736966" y="299864"/>
                </a:lnTo>
                <a:lnTo>
                  <a:pt x="701151" y="330389"/>
                </a:lnTo>
                <a:lnTo>
                  <a:pt x="666094" y="361706"/>
                </a:lnTo>
                <a:lnTo>
                  <a:pt x="631806" y="393803"/>
                </a:lnTo>
                <a:lnTo>
                  <a:pt x="598297" y="426668"/>
                </a:lnTo>
                <a:lnTo>
                  <a:pt x="565580" y="460287"/>
                </a:lnTo>
                <a:lnTo>
                  <a:pt x="533663" y="494649"/>
                </a:lnTo>
                <a:lnTo>
                  <a:pt x="502559" y="529740"/>
                </a:lnTo>
                <a:lnTo>
                  <a:pt x="472277" y="565548"/>
                </a:lnTo>
                <a:lnTo>
                  <a:pt x="442829" y="602061"/>
                </a:lnTo>
                <a:lnTo>
                  <a:pt x="414226" y="639265"/>
                </a:lnTo>
                <a:lnTo>
                  <a:pt x="386478" y="677148"/>
                </a:lnTo>
                <a:lnTo>
                  <a:pt x="359596" y="715698"/>
                </a:lnTo>
                <a:lnTo>
                  <a:pt x="333590" y="754902"/>
                </a:lnTo>
                <a:lnTo>
                  <a:pt x="308473" y="794747"/>
                </a:lnTo>
                <a:lnTo>
                  <a:pt x="284254" y="835220"/>
                </a:lnTo>
                <a:lnTo>
                  <a:pt x="260944" y="876309"/>
                </a:lnTo>
                <a:lnTo>
                  <a:pt x="238554" y="918002"/>
                </a:lnTo>
                <a:lnTo>
                  <a:pt x="217095" y="960285"/>
                </a:lnTo>
                <a:lnTo>
                  <a:pt x="196577" y="1003146"/>
                </a:lnTo>
                <a:lnTo>
                  <a:pt x="177012" y="1046573"/>
                </a:lnTo>
                <a:lnTo>
                  <a:pt x="158410" y="1090553"/>
                </a:lnTo>
                <a:lnTo>
                  <a:pt x="140782" y="1135072"/>
                </a:lnTo>
                <a:lnTo>
                  <a:pt x="124139" y="1180120"/>
                </a:lnTo>
                <a:lnTo>
                  <a:pt x="108491" y="1225682"/>
                </a:lnTo>
                <a:lnTo>
                  <a:pt x="93850" y="1271746"/>
                </a:lnTo>
                <a:lnTo>
                  <a:pt x="80226" y="1318301"/>
                </a:lnTo>
                <a:lnTo>
                  <a:pt x="67629" y="1365332"/>
                </a:lnTo>
                <a:lnTo>
                  <a:pt x="56072" y="1412828"/>
                </a:lnTo>
                <a:lnTo>
                  <a:pt x="45564" y="1460775"/>
                </a:lnTo>
                <a:lnTo>
                  <a:pt x="36116" y="1509162"/>
                </a:lnTo>
                <a:lnTo>
                  <a:pt x="27739" y="1557975"/>
                </a:lnTo>
                <a:lnTo>
                  <a:pt x="20445" y="1607202"/>
                </a:lnTo>
                <a:lnTo>
                  <a:pt x="14242" y="1656830"/>
                </a:lnTo>
                <a:lnTo>
                  <a:pt x="9144" y="1706847"/>
                </a:lnTo>
                <a:lnTo>
                  <a:pt x="5159" y="1757240"/>
                </a:lnTo>
                <a:lnTo>
                  <a:pt x="2300" y="1807997"/>
                </a:lnTo>
                <a:lnTo>
                  <a:pt x="576" y="1859104"/>
                </a:lnTo>
                <a:lnTo>
                  <a:pt x="0" y="1910549"/>
                </a:lnTo>
                <a:lnTo>
                  <a:pt x="681" y="1964604"/>
                </a:lnTo>
                <a:lnTo>
                  <a:pt x="2714" y="2018325"/>
                </a:lnTo>
                <a:lnTo>
                  <a:pt x="6083" y="2071696"/>
                </a:lnTo>
                <a:lnTo>
                  <a:pt x="10770" y="2124699"/>
                </a:lnTo>
                <a:lnTo>
                  <a:pt x="16759" y="2177318"/>
                </a:lnTo>
                <a:lnTo>
                  <a:pt x="24032" y="2229537"/>
                </a:lnTo>
                <a:lnTo>
                  <a:pt x="32575" y="2281339"/>
                </a:lnTo>
              </a:path>
            </a:pathLst>
          </a:custGeom>
          <a:ln w="50799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27971" y="2915691"/>
            <a:ext cx="118745" cy="156845"/>
          </a:xfrm>
          <a:custGeom>
            <a:avLst/>
            <a:gdLst/>
            <a:ahLst/>
            <a:cxnLst/>
            <a:rect l="l" t="t" r="r" b="b"/>
            <a:pathLst>
              <a:path w="118745" h="156844">
                <a:moveTo>
                  <a:pt x="0" y="0"/>
                </a:moveTo>
                <a:lnTo>
                  <a:pt x="118478" y="41109"/>
                </a:lnTo>
                <a:lnTo>
                  <a:pt x="68846" y="156286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15950" y="2916982"/>
            <a:ext cx="1315085" cy="2123440"/>
          </a:xfrm>
          <a:custGeom>
            <a:avLst/>
            <a:gdLst/>
            <a:ahLst/>
            <a:cxnLst/>
            <a:rect l="l" t="t" r="r" b="b"/>
            <a:pathLst>
              <a:path w="1315084" h="2123440">
                <a:moveTo>
                  <a:pt x="1308074" y="2122970"/>
                </a:moveTo>
                <a:lnTo>
                  <a:pt x="1311919" y="2077128"/>
                </a:lnTo>
                <a:lnTo>
                  <a:pt x="1313913" y="2037319"/>
                </a:lnTo>
                <a:lnTo>
                  <a:pt x="1314664" y="1997184"/>
                </a:lnTo>
                <a:lnTo>
                  <a:pt x="1314780" y="1950364"/>
                </a:lnTo>
                <a:lnTo>
                  <a:pt x="1314179" y="1899580"/>
                </a:lnTo>
                <a:lnTo>
                  <a:pt x="1312384" y="1849091"/>
                </a:lnTo>
                <a:lnTo>
                  <a:pt x="1309410" y="1798911"/>
                </a:lnTo>
                <a:lnTo>
                  <a:pt x="1305270" y="1749054"/>
                </a:lnTo>
                <a:lnTo>
                  <a:pt x="1299977" y="1699532"/>
                </a:lnTo>
                <a:lnTo>
                  <a:pt x="1293544" y="1650360"/>
                </a:lnTo>
                <a:lnTo>
                  <a:pt x="1285987" y="1601551"/>
                </a:lnTo>
                <a:lnTo>
                  <a:pt x="1277316" y="1553118"/>
                </a:lnTo>
                <a:lnTo>
                  <a:pt x="1267548" y="1505075"/>
                </a:lnTo>
                <a:lnTo>
                  <a:pt x="1256694" y="1457436"/>
                </a:lnTo>
                <a:lnTo>
                  <a:pt x="1244769" y="1410214"/>
                </a:lnTo>
                <a:lnTo>
                  <a:pt x="1231785" y="1363422"/>
                </a:lnTo>
                <a:lnTo>
                  <a:pt x="1217757" y="1317075"/>
                </a:lnTo>
                <a:lnTo>
                  <a:pt x="1202698" y="1271185"/>
                </a:lnTo>
                <a:lnTo>
                  <a:pt x="1186621" y="1225766"/>
                </a:lnTo>
                <a:lnTo>
                  <a:pt x="1169541" y="1180832"/>
                </a:lnTo>
                <a:lnTo>
                  <a:pt x="1151470" y="1136395"/>
                </a:lnTo>
                <a:lnTo>
                  <a:pt x="1132421" y="1092471"/>
                </a:lnTo>
                <a:lnTo>
                  <a:pt x="1112410" y="1049072"/>
                </a:lnTo>
                <a:lnTo>
                  <a:pt x="1091448" y="1006211"/>
                </a:lnTo>
                <a:lnTo>
                  <a:pt x="1069551" y="963903"/>
                </a:lnTo>
                <a:lnTo>
                  <a:pt x="1046730" y="922160"/>
                </a:lnTo>
                <a:lnTo>
                  <a:pt x="1022999" y="880996"/>
                </a:lnTo>
                <a:lnTo>
                  <a:pt x="998373" y="840426"/>
                </a:lnTo>
                <a:lnTo>
                  <a:pt x="972865" y="800461"/>
                </a:lnTo>
                <a:lnTo>
                  <a:pt x="946488" y="761117"/>
                </a:lnTo>
                <a:lnTo>
                  <a:pt x="919255" y="722406"/>
                </a:lnTo>
                <a:lnTo>
                  <a:pt x="891181" y="684341"/>
                </a:lnTo>
                <a:lnTo>
                  <a:pt x="862278" y="646937"/>
                </a:lnTo>
                <a:lnTo>
                  <a:pt x="832560" y="610207"/>
                </a:lnTo>
                <a:lnTo>
                  <a:pt x="802042" y="574164"/>
                </a:lnTo>
                <a:lnTo>
                  <a:pt x="770735" y="538823"/>
                </a:lnTo>
                <a:lnTo>
                  <a:pt x="738655" y="504195"/>
                </a:lnTo>
                <a:lnTo>
                  <a:pt x="705813" y="470296"/>
                </a:lnTo>
                <a:lnTo>
                  <a:pt x="672225" y="437138"/>
                </a:lnTo>
                <a:lnTo>
                  <a:pt x="637903" y="404735"/>
                </a:lnTo>
                <a:lnTo>
                  <a:pt x="602860" y="373100"/>
                </a:lnTo>
                <a:lnTo>
                  <a:pt x="567111" y="342248"/>
                </a:lnTo>
                <a:lnTo>
                  <a:pt x="530669" y="312191"/>
                </a:lnTo>
                <a:lnTo>
                  <a:pt x="493548" y="282944"/>
                </a:lnTo>
                <a:lnTo>
                  <a:pt x="455760" y="254518"/>
                </a:lnTo>
                <a:lnTo>
                  <a:pt x="417319" y="226929"/>
                </a:lnTo>
                <a:lnTo>
                  <a:pt x="378240" y="200190"/>
                </a:lnTo>
                <a:lnTo>
                  <a:pt x="338535" y="174314"/>
                </a:lnTo>
                <a:lnTo>
                  <a:pt x="298218" y="149314"/>
                </a:lnTo>
                <a:lnTo>
                  <a:pt x="257303" y="125205"/>
                </a:lnTo>
                <a:lnTo>
                  <a:pt x="215803" y="101999"/>
                </a:lnTo>
                <a:lnTo>
                  <a:pt x="173731" y="79711"/>
                </a:lnTo>
                <a:lnTo>
                  <a:pt x="131101" y="58353"/>
                </a:lnTo>
                <a:lnTo>
                  <a:pt x="87927" y="37940"/>
                </a:lnTo>
                <a:lnTo>
                  <a:pt x="44222" y="18484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47947" y="4940246"/>
            <a:ext cx="170180" cy="100330"/>
          </a:xfrm>
          <a:custGeom>
            <a:avLst/>
            <a:gdLst/>
            <a:ahLst/>
            <a:cxnLst/>
            <a:rect l="l" t="t" r="r" b="b"/>
            <a:pathLst>
              <a:path w="170179" h="100329">
                <a:moveTo>
                  <a:pt x="169976" y="16573"/>
                </a:moveTo>
                <a:lnTo>
                  <a:pt x="76073" y="99707"/>
                </a:lnTo>
                <a:lnTo>
                  <a:pt x="0" y="0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76667" y="6288311"/>
            <a:ext cx="2669540" cy="682625"/>
          </a:xfrm>
          <a:custGeom>
            <a:avLst/>
            <a:gdLst/>
            <a:ahLst/>
            <a:cxnLst/>
            <a:rect l="l" t="t" r="r" b="b"/>
            <a:pathLst>
              <a:path w="2669540" h="682625">
                <a:moveTo>
                  <a:pt x="0" y="0"/>
                </a:moveTo>
                <a:lnTo>
                  <a:pt x="33401" y="36866"/>
                </a:lnTo>
                <a:lnTo>
                  <a:pt x="67543" y="72799"/>
                </a:lnTo>
                <a:lnTo>
                  <a:pt x="102417" y="107791"/>
                </a:lnTo>
                <a:lnTo>
                  <a:pt x="138014" y="141834"/>
                </a:lnTo>
                <a:lnTo>
                  <a:pt x="174324" y="174919"/>
                </a:lnTo>
                <a:lnTo>
                  <a:pt x="211339" y="207039"/>
                </a:lnTo>
                <a:lnTo>
                  <a:pt x="249050" y="238185"/>
                </a:lnTo>
                <a:lnTo>
                  <a:pt x="287448" y="268349"/>
                </a:lnTo>
                <a:lnTo>
                  <a:pt x="326523" y="297524"/>
                </a:lnTo>
                <a:lnTo>
                  <a:pt x="366267" y="325701"/>
                </a:lnTo>
                <a:lnTo>
                  <a:pt x="406670" y="352872"/>
                </a:lnTo>
                <a:lnTo>
                  <a:pt x="447725" y="379029"/>
                </a:lnTo>
                <a:lnTo>
                  <a:pt x="489421" y="404163"/>
                </a:lnTo>
                <a:lnTo>
                  <a:pt x="531751" y="428268"/>
                </a:lnTo>
                <a:lnTo>
                  <a:pt x="574704" y="451334"/>
                </a:lnTo>
                <a:lnTo>
                  <a:pt x="618271" y="473354"/>
                </a:lnTo>
                <a:lnTo>
                  <a:pt x="662445" y="494319"/>
                </a:lnTo>
                <a:lnTo>
                  <a:pt x="707216" y="514222"/>
                </a:lnTo>
                <a:lnTo>
                  <a:pt x="752574" y="533054"/>
                </a:lnTo>
                <a:lnTo>
                  <a:pt x="798512" y="550808"/>
                </a:lnTo>
                <a:lnTo>
                  <a:pt x="845019" y="567474"/>
                </a:lnTo>
                <a:lnTo>
                  <a:pt x="892088" y="583046"/>
                </a:lnTo>
                <a:lnTo>
                  <a:pt x="939708" y="597515"/>
                </a:lnTo>
                <a:lnTo>
                  <a:pt x="987872" y="610873"/>
                </a:lnTo>
                <a:lnTo>
                  <a:pt x="1036569" y="623111"/>
                </a:lnTo>
                <a:lnTo>
                  <a:pt x="1085791" y="634223"/>
                </a:lnTo>
                <a:lnTo>
                  <a:pt x="1135530" y="644199"/>
                </a:lnTo>
                <a:lnTo>
                  <a:pt x="1185775" y="653032"/>
                </a:lnTo>
                <a:lnTo>
                  <a:pt x="1236519" y="660713"/>
                </a:lnTo>
                <a:lnTo>
                  <a:pt x="1287751" y="667235"/>
                </a:lnTo>
                <a:lnTo>
                  <a:pt x="1339464" y="672589"/>
                </a:lnTo>
                <a:lnTo>
                  <a:pt x="1391648" y="676767"/>
                </a:lnTo>
                <a:lnTo>
                  <a:pt x="1444294" y="679762"/>
                </a:lnTo>
                <a:lnTo>
                  <a:pt x="1497393" y="681565"/>
                </a:lnTo>
                <a:lnTo>
                  <a:pt x="1550936" y="682167"/>
                </a:lnTo>
                <a:lnTo>
                  <a:pt x="1602162" y="681556"/>
                </a:lnTo>
                <a:lnTo>
                  <a:pt x="1653087" y="679730"/>
                </a:lnTo>
                <a:lnTo>
                  <a:pt x="1703698" y="676704"/>
                </a:lnTo>
                <a:lnTo>
                  <a:pt x="1753981" y="672492"/>
                </a:lnTo>
                <a:lnTo>
                  <a:pt x="1803921" y="667107"/>
                </a:lnTo>
                <a:lnTo>
                  <a:pt x="1853505" y="660564"/>
                </a:lnTo>
                <a:lnTo>
                  <a:pt x="1902719" y="652876"/>
                </a:lnTo>
                <a:lnTo>
                  <a:pt x="1951550" y="644057"/>
                </a:lnTo>
                <a:lnTo>
                  <a:pt x="1999982" y="634122"/>
                </a:lnTo>
                <a:lnTo>
                  <a:pt x="2048003" y="623083"/>
                </a:lnTo>
                <a:lnTo>
                  <a:pt x="2095599" y="610955"/>
                </a:lnTo>
                <a:lnTo>
                  <a:pt x="2142755" y="597752"/>
                </a:lnTo>
                <a:lnTo>
                  <a:pt x="2189457" y="583487"/>
                </a:lnTo>
                <a:lnTo>
                  <a:pt x="2235693" y="568175"/>
                </a:lnTo>
                <a:lnTo>
                  <a:pt x="2281447" y="551829"/>
                </a:lnTo>
                <a:lnTo>
                  <a:pt x="2326707" y="534463"/>
                </a:lnTo>
                <a:lnTo>
                  <a:pt x="2371457" y="516092"/>
                </a:lnTo>
                <a:lnTo>
                  <a:pt x="2415685" y="496728"/>
                </a:lnTo>
                <a:lnTo>
                  <a:pt x="2459377" y="476386"/>
                </a:lnTo>
                <a:lnTo>
                  <a:pt x="2502518" y="455080"/>
                </a:lnTo>
                <a:lnTo>
                  <a:pt x="2545094" y="432823"/>
                </a:lnTo>
                <a:lnTo>
                  <a:pt x="2587092" y="409630"/>
                </a:lnTo>
                <a:lnTo>
                  <a:pt x="2628498" y="385514"/>
                </a:lnTo>
                <a:lnTo>
                  <a:pt x="2669298" y="360489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73575" y="6288311"/>
            <a:ext cx="128270" cy="125730"/>
          </a:xfrm>
          <a:custGeom>
            <a:avLst/>
            <a:gdLst/>
            <a:ahLst/>
            <a:cxnLst/>
            <a:rect l="l" t="t" r="r" b="b"/>
            <a:pathLst>
              <a:path w="128270" h="125729">
                <a:moveTo>
                  <a:pt x="0" y="125374"/>
                </a:moveTo>
                <a:lnTo>
                  <a:pt x="3098" y="0"/>
                </a:lnTo>
                <a:lnTo>
                  <a:pt x="127901" y="12204"/>
                </a:lnTo>
              </a:path>
            </a:pathLst>
          </a:custGeom>
          <a:ln w="508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55979" y="0"/>
            <a:ext cx="774423" cy="63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1347" y="305720"/>
            <a:ext cx="95123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Access  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14612" y="4840659"/>
            <a:ext cx="72796" cy="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54237" y="4712902"/>
            <a:ext cx="718185" cy="571500"/>
          </a:xfrm>
          <a:custGeom>
            <a:avLst/>
            <a:gdLst/>
            <a:ahLst/>
            <a:cxnLst/>
            <a:rect l="l" t="t" r="r" b="b"/>
            <a:pathLst>
              <a:path w="718185" h="571500">
                <a:moveTo>
                  <a:pt x="166700" y="0"/>
                </a:moveTo>
                <a:lnTo>
                  <a:pt x="161594" y="0"/>
                </a:lnTo>
                <a:lnTo>
                  <a:pt x="159461" y="1269"/>
                </a:lnTo>
                <a:lnTo>
                  <a:pt x="158369" y="2539"/>
                </a:lnTo>
                <a:lnTo>
                  <a:pt x="158127" y="2539"/>
                </a:lnTo>
                <a:lnTo>
                  <a:pt x="156464" y="3809"/>
                </a:lnTo>
                <a:lnTo>
                  <a:pt x="155625" y="5079"/>
                </a:lnTo>
                <a:lnTo>
                  <a:pt x="155486" y="5079"/>
                </a:lnTo>
                <a:lnTo>
                  <a:pt x="154952" y="6349"/>
                </a:lnTo>
                <a:lnTo>
                  <a:pt x="154559" y="7619"/>
                </a:lnTo>
                <a:lnTo>
                  <a:pt x="154393" y="7619"/>
                </a:lnTo>
                <a:lnTo>
                  <a:pt x="154419" y="8889"/>
                </a:lnTo>
                <a:lnTo>
                  <a:pt x="139344" y="95249"/>
                </a:lnTo>
                <a:lnTo>
                  <a:pt x="126740" y="109219"/>
                </a:lnTo>
                <a:lnTo>
                  <a:pt x="115377" y="125729"/>
                </a:lnTo>
                <a:lnTo>
                  <a:pt x="105270" y="140969"/>
                </a:lnTo>
                <a:lnTo>
                  <a:pt x="96431" y="158749"/>
                </a:lnTo>
                <a:lnTo>
                  <a:pt x="30988" y="158749"/>
                </a:lnTo>
                <a:lnTo>
                  <a:pt x="14010" y="170179"/>
                </a:lnTo>
                <a:lnTo>
                  <a:pt x="4706" y="199389"/>
                </a:lnTo>
                <a:lnTo>
                  <a:pt x="796" y="233679"/>
                </a:lnTo>
                <a:lnTo>
                  <a:pt x="0" y="259079"/>
                </a:lnTo>
                <a:lnTo>
                  <a:pt x="796" y="284479"/>
                </a:lnTo>
                <a:lnTo>
                  <a:pt x="4706" y="317499"/>
                </a:lnTo>
                <a:lnTo>
                  <a:pt x="14010" y="346709"/>
                </a:lnTo>
                <a:lnTo>
                  <a:pt x="30988" y="359409"/>
                </a:lnTo>
                <a:lnTo>
                  <a:pt x="92646" y="359409"/>
                </a:lnTo>
                <a:lnTo>
                  <a:pt x="104943" y="383539"/>
                </a:lnTo>
                <a:lnTo>
                  <a:pt x="119953" y="406399"/>
                </a:lnTo>
                <a:lnTo>
                  <a:pt x="137518" y="429259"/>
                </a:lnTo>
                <a:lnTo>
                  <a:pt x="157480" y="449579"/>
                </a:lnTo>
                <a:lnTo>
                  <a:pt x="157480" y="567689"/>
                </a:lnTo>
                <a:lnTo>
                  <a:pt x="162140" y="571499"/>
                </a:lnTo>
                <a:lnTo>
                  <a:pt x="167881" y="571499"/>
                </a:lnTo>
                <a:lnTo>
                  <a:pt x="197207" y="567689"/>
                </a:lnTo>
                <a:lnTo>
                  <a:pt x="223215" y="554989"/>
                </a:lnTo>
                <a:lnTo>
                  <a:pt x="227178" y="551179"/>
                </a:lnTo>
                <a:lnTo>
                  <a:pt x="178282" y="551179"/>
                </a:lnTo>
                <a:lnTo>
                  <a:pt x="178219" y="444499"/>
                </a:lnTo>
                <a:lnTo>
                  <a:pt x="178193" y="443229"/>
                </a:lnTo>
                <a:lnTo>
                  <a:pt x="177952" y="443229"/>
                </a:lnTo>
                <a:lnTo>
                  <a:pt x="177609" y="441959"/>
                </a:lnTo>
                <a:lnTo>
                  <a:pt x="177558" y="440689"/>
                </a:lnTo>
                <a:lnTo>
                  <a:pt x="177088" y="439419"/>
                </a:lnTo>
                <a:lnTo>
                  <a:pt x="176669" y="439419"/>
                </a:lnTo>
                <a:lnTo>
                  <a:pt x="175907" y="438149"/>
                </a:lnTo>
                <a:lnTo>
                  <a:pt x="175514" y="438149"/>
                </a:lnTo>
                <a:lnTo>
                  <a:pt x="174866" y="436879"/>
                </a:lnTo>
                <a:lnTo>
                  <a:pt x="154009" y="416559"/>
                </a:lnTo>
                <a:lnTo>
                  <a:pt x="135958" y="393699"/>
                </a:lnTo>
                <a:lnTo>
                  <a:pt x="120829" y="369569"/>
                </a:lnTo>
                <a:lnTo>
                  <a:pt x="108851" y="345439"/>
                </a:lnTo>
                <a:lnTo>
                  <a:pt x="107378" y="341629"/>
                </a:lnTo>
                <a:lnTo>
                  <a:pt x="104076" y="339089"/>
                </a:lnTo>
                <a:lnTo>
                  <a:pt x="99885" y="339089"/>
                </a:lnTo>
                <a:lnTo>
                  <a:pt x="99631" y="337819"/>
                </a:lnTo>
                <a:lnTo>
                  <a:pt x="51714" y="337819"/>
                </a:lnTo>
                <a:lnTo>
                  <a:pt x="52744" y="334009"/>
                </a:lnTo>
                <a:lnTo>
                  <a:pt x="30988" y="334009"/>
                </a:lnTo>
                <a:lnTo>
                  <a:pt x="27503" y="323849"/>
                </a:lnTo>
                <a:lnTo>
                  <a:pt x="24207" y="307339"/>
                </a:lnTo>
                <a:lnTo>
                  <a:pt x="21752" y="285749"/>
                </a:lnTo>
                <a:lnTo>
                  <a:pt x="20789" y="259079"/>
                </a:lnTo>
                <a:lnTo>
                  <a:pt x="21752" y="231139"/>
                </a:lnTo>
                <a:lnTo>
                  <a:pt x="24207" y="209549"/>
                </a:lnTo>
                <a:lnTo>
                  <a:pt x="27503" y="193039"/>
                </a:lnTo>
                <a:lnTo>
                  <a:pt x="30988" y="182879"/>
                </a:lnTo>
                <a:lnTo>
                  <a:pt x="52744" y="182879"/>
                </a:lnTo>
                <a:lnTo>
                  <a:pt x="51714" y="179069"/>
                </a:lnTo>
                <a:lnTo>
                  <a:pt x="104762" y="179069"/>
                </a:lnTo>
                <a:lnTo>
                  <a:pt x="106438" y="177799"/>
                </a:lnTo>
                <a:lnTo>
                  <a:pt x="108267" y="177799"/>
                </a:lnTo>
                <a:lnTo>
                  <a:pt x="110401" y="175259"/>
                </a:lnTo>
                <a:lnTo>
                  <a:pt x="111747" y="173989"/>
                </a:lnTo>
                <a:lnTo>
                  <a:pt x="112483" y="172719"/>
                </a:lnTo>
                <a:lnTo>
                  <a:pt x="121295" y="154939"/>
                </a:lnTo>
                <a:lnTo>
                  <a:pt x="131625" y="138429"/>
                </a:lnTo>
                <a:lnTo>
                  <a:pt x="143437" y="121919"/>
                </a:lnTo>
                <a:lnTo>
                  <a:pt x="156692" y="106679"/>
                </a:lnTo>
                <a:lnTo>
                  <a:pt x="156997" y="106679"/>
                </a:lnTo>
                <a:lnTo>
                  <a:pt x="157670" y="105409"/>
                </a:lnTo>
                <a:lnTo>
                  <a:pt x="158089" y="104139"/>
                </a:lnTo>
                <a:lnTo>
                  <a:pt x="158673" y="102869"/>
                </a:lnTo>
                <a:lnTo>
                  <a:pt x="159004" y="102869"/>
                </a:lnTo>
                <a:lnTo>
                  <a:pt x="159105" y="101599"/>
                </a:lnTo>
                <a:lnTo>
                  <a:pt x="159296" y="101599"/>
                </a:lnTo>
                <a:lnTo>
                  <a:pt x="172961" y="22859"/>
                </a:lnTo>
                <a:lnTo>
                  <a:pt x="298508" y="22859"/>
                </a:lnTo>
                <a:lnTo>
                  <a:pt x="299834" y="20319"/>
                </a:lnTo>
                <a:lnTo>
                  <a:pt x="299511" y="19049"/>
                </a:lnTo>
                <a:lnTo>
                  <a:pt x="251777" y="19049"/>
                </a:lnTo>
                <a:lnTo>
                  <a:pt x="166700" y="0"/>
                </a:lnTo>
                <a:close/>
              </a:path>
              <a:path w="718185" h="571500">
                <a:moveTo>
                  <a:pt x="505396" y="510539"/>
                </a:moveTo>
                <a:lnTo>
                  <a:pt x="484593" y="510539"/>
                </a:lnTo>
                <a:lnTo>
                  <a:pt x="484593" y="567689"/>
                </a:lnTo>
                <a:lnTo>
                  <a:pt x="489254" y="571499"/>
                </a:lnTo>
                <a:lnTo>
                  <a:pt x="494995" y="571499"/>
                </a:lnTo>
                <a:lnTo>
                  <a:pt x="533240" y="563879"/>
                </a:lnTo>
                <a:lnTo>
                  <a:pt x="552780" y="551179"/>
                </a:lnTo>
                <a:lnTo>
                  <a:pt x="505396" y="551179"/>
                </a:lnTo>
                <a:lnTo>
                  <a:pt x="505396" y="510539"/>
                </a:lnTo>
                <a:close/>
              </a:path>
              <a:path w="718185" h="571500">
                <a:moveTo>
                  <a:pt x="256501" y="486409"/>
                </a:moveTo>
                <a:lnTo>
                  <a:pt x="251307" y="486409"/>
                </a:lnTo>
                <a:lnTo>
                  <a:pt x="249377" y="487679"/>
                </a:lnTo>
                <a:lnTo>
                  <a:pt x="247624" y="487679"/>
                </a:lnTo>
                <a:lnTo>
                  <a:pt x="245541" y="488949"/>
                </a:lnTo>
                <a:lnTo>
                  <a:pt x="244652" y="490219"/>
                </a:lnTo>
                <a:lnTo>
                  <a:pt x="243713" y="491489"/>
                </a:lnTo>
                <a:lnTo>
                  <a:pt x="243357" y="492759"/>
                </a:lnTo>
                <a:lnTo>
                  <a:pt x="243128" y="492759"/>
                </a:lnTo>
                <a:lnTo>
                  <a:pt x="242989" y="494029"/>
                </a:lnTo>
                <a:lnTo>
                  <a:pt x="242785" y="494029"/>
                </a:lnTo>
                <a:lnTo>
                  <a:pt x="233557" y="515619"/>
                </a:lnTo>
                <a:lnTo>
                  <a:pt x="218935" y="532129"/>
                </a:lnTo>
                <a:lnTo>
                  <a:pt x="200112" y="544829"/>
                </a:lnTo>
                <a:lnTo>
                  <a:pt x="178282" y="551179"/>
                </a:lnTo>
                <a:lnTo>
                  <a:pt x="227178" y="551179"/>
                </a:lnTo>
                <a:lnTo>
                  <a:pt x="244355" y="534669"/>
                </a:lnTo>
                <a:lnTo>
                  <a:pt x="259080" y="509269"/>
                </a:lnTo>
                <a:lnTo>
                  <a:pt x="505396" y="509269"/>
                </a:lnTo>
                <a:lnTo>
                  <a:pt x="505396" y="507999"/>
                </a:lnTo>
                <a:lnTo>
                  <a:pt x="349916" y="507999"/>
                </a:lnTo>
                <a:lnTo>
                  <a:pt x="302369" y="501649"/>
                </a:lnTo>
                <a:lnTo>
                  <a:pt x="256692" y="487679"/>
                </a:lnTo>
                <a:lnTo>
                  <a:pt x="256501" y="486409"/>
                </a:lnTo>
                <a:close/>
              </a:path>
              <a:path w="718185" h="571500">
                <a:moveTo>
                  <a:pt x="456476" y="6349"/>
                </a:moveTo>
                <a:lnTo>
                  <a:pt x="450710" y="10159"/>
                </a:lnTo>
                <a:lnTo>
                  <a:pt x="447725" y="20319"/>
                </a:lnTo>
                <a:lnTo>
                  <a:pt x="451027" y="26669"/>
                </a:lnTo>
                <a:lnTo>
                  <a:pt x="456565" y="27939"/>
                </a:lnTo>
                <a:lnTo>
                  <a:pt x="504407" y="45719"/>
                </a:lnTo>
                <a:lnTo>
                  <a:pt x="546826" y="69849"/>
                </a:lnTo>
                <a:lnTo>
                  <a:pt x="583114" y="99059"/>
                </a:lnTo>
                <a:lnTo>
                  <a:pt x="612567" y="134619"/>
                </a:lnTo>
                <a:lnTo>
                  <a:pt x="634479" y="173989"/>
                </a:lnTo>
                <a:lnTo>
                  <a:pt x="648144" y="217169"/>
                </a:lnTo>
                <a:lnTo>
                  <a:pt x="652856" y="262889"/>
                </a:lnTo>
                <a:lnTo>
                  <a:pt x="647819" y="309879"/>
                </a:lnTo>
                <a:lnTo>
                  <a:pt x="633025" y="354329"/>
                </a:lnTo>
                <a:lnTo>
                  <a:pt x="608943" y="394969"/>
                </a:lnTo>
                <a:lnTo>
                  <a:pt x="576046" y="431799"/>
                </a:lnTo>
                <a:lnTo>
                  <a:pt x="573938" y="434339"/>
                </a:lnTo>
                <a:lnTo>
                  <a:pt x="572554" y="436879"/>
                </a:lnTo>
                <a:lnTo>
                  <a:pt x="572554" y="473709"/>
                </a:lnTo>
                <a:lnTo>
                  <a:pt x="567386" y="501649"/>
                </a:lnTo>
                <a:lnTo>
                  <a:pt x="553177" y="524509"/>
                </a:lnTo>
                <a:lnTo>
                  <a:pt x="531866" y="542289"/>
                </a:lnTo>
                <a:lnTo>
                  <a:pt x="505396" y="551179"/>
                </a:lnTo>
                <a:lnTo>
                  <a:pt x="552780" y="551179"/>
                </a:lnTo>
                <a:lnTo>
                  <a:pt x="564505" y="543559"/>
                </a:lnTo>
                <a:lnTo>
                  <a:pt x="585602" y="511809"/>
                </a:lnTo>
                <a:lnTo>
                  <a:pt x="593344" y="473709"/>
                </a:lnTo>
                <a:lnTo>
                  <a:pt x="593344" y="444499"/>
                </a:lnTo>
                <a:lnTo>
                  <a:pt x="627713" y="405129"/>
                </a:lnTo>
                <a:lnTo>
                  <a:pt x="652892" y="360679"/>
                </a:lnTo>
                <a:lnTo>
                  <a:pt x="668373" y="312419"/>
                </a:lnTo>
                <a:lnTo>
                  <a:pt x="673646" y="262889"/>
                </a:lnTo>
                <a:lnTo>
                  <a:pt x="672061" y="234949"/>
                </a:lnTo>
                <a:lnTo>
                  <a:pt x="667402" y="208279"/>
                </a:lnTo>
                <a:lnTo>
                  <a:pt x="659806" y="181609"/>
                </a:lnTo>
                <a:lnTo>
                  <a:pt x="649414" y="157479"/>
                </a:lnTo>
                <a:lnTo>
                  <a:pt x="668017" y="138429"/>
                </a:lnTo>
                <a:lnTo>
                  <a:pt x="639165" y="138429"/>
                </a:lnTo>
                <a:lnTo>
                  <a:pt x="614380" y="102869"/>
                </a:lnTo>
                <a:lnTo>
                  <a:pt x="583774" y="71119"/>
                </a:lnTo>
                <a:lnTo>
                  <a:pt x="547839" y="45719"/>
                </a:lnTo>
                <a:lnTo>
                  <a:pt x="507071" y="24129"/>
                </a:lnTo>
                <a:lnTo>
                  <a:pt x="461962" y="7619"/>
                </a:lnTo>
                <a:lnTo>
                  <a:pt x="456476" y="6349"/>
                </a:lnTo>
                <a:close/>
              </a:path>
              <a:path w="718185" h="571500">
                <a:moveTo>
                  <a:pt x="505396" y="509269"/>
                </a:moveTo>
                <a:lnTo>
                  <a:pt x="259080" y="509269"/>
                </a:lnTo>
                <a:lnTo>
                  <a:pt x="286556" y="518159"/>
                </a:lnTo>
                <a:lnTo>
                  <a:pt x="314728" y="524509"/>
                </a:lnTo>
                <a:lnTo>
                  <a:pt x="343533" y="528319"/>
                </a:lnTo>
                <a:lnTo>
                  <a:pt x="372910" y="529589"/>
                </a:lnTo>
                <a:lnTo>
                  <a:pt x="401728" y="528319"/>
                </a:lnTo>
                <a:lnTo>
                  <a:pt x="429985" y="524509"/>
                </a:lnTo>
                <a:lnTo>
                  <a:pt x="457626" y="519429"/>
                </a:lnTo>
                <a:lnTo>
                  <a:pt x="484593" y="510539"/>
                </a:lnTo>
                <a:lnTo>
                  <a:pt x="505396" y="510539"/>
                </a:lnTo>
                <a:lnTo>
                  <a:pt x="505396" y="509269"/>
                </a:lnTo>
                <a:close/>
              </a:path>
              <a:path w="718185" h="571500">
                <a:moveTo>
                  <a:pt x="497763" y="485139"/>
                </a:moveTo>
                <a:lnTo>
                  <a:pt x="493598" y="485139"/>
                </a:lnTo>
                <a:lnTo>
                  <a:pt x="492277" y="486409"/>
                </a:lnTo>
                <a:lnTo>
                  <a:pt x="491045" y="486409"/>
                </a:lnTo>
                <a:lnTo>
                  <a:pt x="445526" y="500379"/>
                </a:lnTo>
                <a:lnTo>
                  <a:pt x="398059" y="507999"/>
                </a:lnTo>
                <a:lnTo>
                  <a:pt x="505396" y="507999"/>
                </a:lnTo>
                <a:lnTo>
                  <a:pt x="505396" y="495299"/>
                </a:lnTo>
                <a:lnTo>
                  <a:pt x="504863" y="492759"/>
                </a:lnTo>
                <a:lnTo>
                  <a:pt x="504063" y="490219"/>
                </a:lnTo>
                <a:lnTo>
                  <a:pt x="503288" y="488949"/>
                </a:lnTo>
                <a:lnTo>
                  <a:pt x="502031" y="487679"/>
                </a:lnTo>
                <a:lnTo>
                  <a:pt x="500570" y="487679"/>
                </a:lnTo>
                <a:lnTo>
                  <a:pt x="499872" y="486409"/>
                </a:lnTo>
                <a:lnTo>
                  <a:pt x="497763" y="485139"/>
                </a:lnTo>
                <a:close/>
              </a:path>
              <a:path w="718185" h="571500">
                <a:moveTo>
                  <a:pt x="52744" y="182879"/>
                </a:moveTo>
                <a:lnTo>
                  <a:pt x="30988" y="182879"/>
                </a:lnTo>
                <a:lnTo>
                  <a:pt x="34472" y="193039"/>
                </a:lnTo>
                <a:lnTo>
                  <a:pt x="37768" y="209549"/>
                </a:lnTo>
                <a:lnTo>
                  <a:pt x="40223" y="231139"/>
                </a:lnTo>
                <a:lnTo>
                  <a:pt x="41186" y="259079"/>
                </a:lnTo>
                <a:lnTo>
                  <a:pt x="40223" y="285749"/>
                </a:lnTo>
                <a:lnTo>
                  <a:pt x="37768" y="307339"/>
                </a:lnTo>
                <a:lnTo>
                  <a:pt x="34472" y="323849"/>
                </a:lnTo>
                <a:lnTo>
                  <a:pt x="30988" y="334009"/>
                </a:lnTo>
                <a:lnTo>
                  <a:pt x="52744" y="334009"/>
                </a:lnTo>
                <a:lnTo>
                  <a:pt x="57207" y="317499"/>
                </a:lnTo>
                <a:lnTo>
                  <a:pt x="60302" y="294639"/>
                </a:lnTo>
                <a:lnTo>
                  <a:pt x="61669" y="274319"/>
                </a:lnTo>
                <a:lnTo>
                  <a:pt x="61976" y="259079"/>
                </a:lnTo>
                <a:lnTo>
                  <a:pt x="61669" y="242569"/>
                </a:lnTo>
                <a:lnTo>
                  <a:pt x="60302" y="222249"/>
                </a:lnTo>
                <a:lnTo>
                  <a:pt x="57207" y="199389"/>
                </a:lnTo>
                <a:lnTo>
                  <a:pt x="52744" y="182879"/>
                </a:lnTo>
                <a:close/>
              </a:path>
              <a:path w="718185" h="571500">
                <a:moveTo>
                  <a:pt x="650078" y="49529"/>
                </a:moveTo>
                <a:lnTo>
                  <a:pt x="637857" y="52069"/>
                </a:lnTo>
                <a:lnTo>
                  <a:pt x="627341" y="58419"/>
                </a:lnTo>
                <a:lnTo>
                  <a:pt x="620290" y="69849"/>
                </a:lnTo>
                <a:lnTo>
                  <a:pt x="617939" y="81279"/>
                </a:lnTo>
                <a:lnTo>
                  <a:pt x="620285" y="93979"/>
                </a:lnTo>
                <a:lnTo>
                  <a:pt x="627341" y="104139"/>
                </a:lnTo>
                <a:lnTo>
                  <a:pt x="634038" y="110489"/>
                </a:lnTo>
                <a:lnTo>
                  <a:pt x="641426" y="114299"/>
                </a:lnTo>
                <a:lnTo>
                  <a:pt x="649404" y="116839"/>
                </a:lnTo>
                <a:lnTo>
                  <a:pt x="657834" y="119379"/>
                </a:lnTo>
                <a:lnTo>
                  <a:pt x="639165" y="138429"/>
                </a:lnTo>
                <a:lnTo>
                  <a:pt x="668017" y="138429"/>
                </a:lnTo>
                <a:lnTo>
                  <a:pt x="677938" y="128269"/>
                </a:lnTo>
                <a:lnTo>
                  <a:pt x="681824" y="121919"/>
                </a:lnTo>
                <a:lnTo>
                  <a:pt x="684453" y="115569"/>
                </a:lnTo>
                <a:lnTo>
                  <a:pt x="690994" y="113029"/>
                </a:lnTo>
                <a:lnTo>
                  <a:pt x="697014" y="109219"/>
                </a:lnTo>
                <a:lnTo>
                  <a:pt x="702119" y="104139"/>
                </a:lnTo>
                <a:lnTo>
                  <a:pt x="705473" y="99059"/>
                </a:lnTo>
                <a:lnTo>
                  <a:pt x="656196" y="99059"/>
                </a:lnTo>
                <a:lnTo>
                  <a:pt x="648144" y="95249"/>
                </a:lnTo>
                <a:lnTo>
                  <a:pt x="642061" y="90169"/>
                </a:lnTo>
                <a:lnTo>
                  <a:pt x="637616" y="85089"/>
                </a:lnTo>
                <a:lnTo>
                  <a:pt x="637616" y="77469"/>
                </a:lnTo>
                <a:lnTo>
                  <a:pt x="642048" y="73659"/>
                </a:lnTo>
                <a:lnTo>
                  <a:pt x="646341" y="68579"/>
                </a:lnTo>
                <a:lnTo>
                  <a:pt x="680202" y="68579"/>
                </a:lnTo>
                <a:lnTo>
                  <a:pt x="678467" y="66039"/>
                </a:lnTo>
                <a:lnTo>
                  <a:pt x="672833" y="58419"/>
                </a:lnTo>
                <a:lnTo>
                  <a:pt x="662303" y="52069"/>
                </a:lnTo>
                <a:lnTo>
                  <a:pt x="650078" y="49529"/>
                </a:lnTo>
                <a:close/>
              </a:path>
              <a:path w="718185" h="571500">
                <a:moveTo>
                  <a:pt x="680202" y="68579"/>
                </a:moveTo>
                <a:lnTo>
                  <a:pt x="653821" y="68579"/>
                </a:lnTo>
                <a:lnTo>
                  <a:pt x="664184" y="80009"/>
                </a:lnTo>
                <a:lnTo>
                  <a:pt x="667512" y="87629"/>
                </a:lnTo>
                <a:lnTo>
                  <a:pt x="667512" y="96519"/>
                </a:lnTo>
                <a:lnTo>
                  <a:pt x="667334" y="97789"/>
                </a:lnTo>
                <a:lnTo>
                  <a:pt x="667258" y="99059"/>
                </a:lnTo>
                <a:lnTo>
                  <a:pt x="705473" y="99059"/>
                </a:lnTo>
                <a:lnTo>
                  <a:pt x="712182" y="88899"/>
                </a:lnTo>
                <a:lnTo>
                  <a:pt x="687641" y="88899"/>
                </a:lnTo>
                <a:lnTo>
                  <a:pt x="685867" y="81279"/>
                </a:lnTo>
                <a:lnTo>
                  <a:pt x="682804" y="72389"/>
                </a:lnTo>
                <a:lnTo>
                  <a:pt x="680202" y="68579"/>
                </a:lnTo>
                <a:close/>
              </a:path>
              <a:path w="718185" h="571500">
                <a:moveTo>
                  <a:pt x="698004" y="25399"/>
                </a:moveTo>
                <a:lnTo>
                  <a:pt x="691413" y="25399"/>
                </a:lnTo>
                <a:lnTo>
                  <a:pt x="683310" y="33019"/>
                </a:lnTo>
                <a:lnTo>
                  <a:pt x="683323" y="40639"/>
                </a:lnTo>
                <a:lnTo>
                  <a:pt x="687387" y="44449"/>
                </a:lnTo>
                <a:lnTo>
                  <a:pt x="694463" y="54609"/>
                </a:lnTo>
                <a:lnTo>
                  <a:pt x="696858" y="66039"/>
                </a:lnTo>
                <a:lnTo>
                  <a:pt x="694581" y="78739"/>
                </a:lnTo>
                <a:lnTo>
                  <a:pt x="687641" y="88899"/>
                </a:lnTo>
                <a:lnTo>
                  <a:pt x="712182" y="88899"/>
                </a:lnTo>
                <a:lnTo>
                  <a:pt x="713859" y="86359"/>
                </a:lnTo>
                <a:lnTo>
                  <a:pt x="717764" y="67309"/>
                </a:lnTo>
                <a:lnTo>
                  <a:pt x="713837" y="46989"/>
                </a:lnTo>
                <a:lnTo>
                  <a:pt x="702081" y="29209"/>
                </a:lnTo>
                <a:lnTo>
                  <a:pt x="698004" y="25399"/>
                </a:lnTo>
                <a:close/>
              </a:path>
              <a:path w="718185" h="571500">
                <a:moveTo>
                  <a:pt x="298508" y="22859"/>
                </a:moveTo>
                <a:lnTo>
                  <a:pt x="172961" y="22859"/>
                </a:lnTo>
                <a:lnTo>
                  <a:pt x="251053" y="39369"/>
                </a:lnTo>
                <a:lnTo>
                  <a:pt x="256362" y="39369"/>
                </a:lnTo>
                <a:lnTo>
                  <a:pt x="265055" y="35559"/>
                </a:lnTo>
                <a:lnTo>
                  <a:pt x="281991" y="30479"/>
                </a:lnTo>
                <a:lnTo>
                  <a:pt x="290957" y="27939"/>
                </a:lnTo>
                <a:lnTo>
                  <a:pt x="296519" y="26669"/>
                </a:lnTo>
                <a:lnTo>
                  <a:pt x="298508" y="22859"/>
                </a:lnTo>
                <a:close/>
              </a:path>
              <a:path w="718185" h="571500">
                <a:moveTo>
                  <a:pt x="291261" y="6349"/>
                </a:moveTo>
                <a:lnTo>
                  <a:pt x="285673" y="7619"/>
                </a:lnTo>
                <a:lnTo>
                  <a:pt x="276903" y="10159"/>
                </a:lnTo>
                <a:lnTo>
                  <a:pt x="260140" y="15239"/>
                </a:lnTo>
                <a:lnTo>
                  <a:pt x="251777" y="19049"/>
                </a:lnTo>
                <a:lnTo>
                  <a:pt x="299511" y="19049"/>
                </a:lnTo>
                <a:lnTo>
                  <a:pt x="296926" y="8889"/>
                </a:lnTo>
                <a:lnTo>
                  <a:pt x="291261" y="6349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17406" y="4566728"/>
            <a:ext cx="221488" cy="221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5993986-92CC-9C42-A2BD-E74B66312C06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103" name="object 30">
              <a:extLst>
                <a:ext uri="{FF2B5EF4-FFF2-40B4-BE49-F238E27FC236}">
                  <a16:creationId xmlns:a16="http://schemas.microsoft.com/office/drawing/2014/main" id="{0C6DE162-207F-544B-9AFA-DA824CD0C0AF}"/>
                </a:ext>
              </a:extLst>
            </p:cNvPr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31">
              <a:extLst>
                <a:ext uri="{FF2B5EF4-FFF2-40B4-BE49-F238E27FC236}">
                  <a16:creationId xmlns:a16="http://schemas.microsoft.com/office/drawing/2014/main" id="{0925C963-BE68-EE4A-BFA5-EB4940A218A9}"/>
                </a:ext>
              </a:extLst>
            </p:cNvPr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2">
              <a:extLst>
                <a:ext uri="{FF2B5EF4-FFF2-40B4-BE49-F238E27FC236}">
                  <a16:creationId xmlns:a16="http://schemas.microsoft.com/office/drawing/2014/main" id="{56A283F4-32E6-C642-B3B0-C4A2EB942DEB}"/>
                </a:ext>
              </a:extLst>
            </p:cNvPr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3">
              <a:extLst>
                <a:ext uri="{FF2B5EF4-FFF2-40B4-BE49-F238E27FC236}">
                  <a16:creationId xmlns:a16="http://schemas.microsoft.com/office/drawing/2014/main" id="{D13BB394-8F47-244E-8367-B3E42B74882B}"/>
                </a:ext>
              </a:extLst>
            </p:cNvPr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4">
              <a:extLst>
                <a:ext uri="{FF2B5EF4-FFF2-40B4-BE49-F238E27FC236}">
                  <a16:creationId xmlns:a16="http://schemas.microsoft.com/office/drawing/2014/main" id="{159EE2CA-68EC-A04E-AA22-CF0ADD1C5C12}"/>
                </a:ext>
              </a:extLst>
            </p:cNvPr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5">
              <a:extLst>
                <a:ext uri="{FF2B5EF4-FFF2-40B4-BE49-F238E27FC236}">
                  <a16:creationId xmlns:a16="http://schemas.microsoft.com/office/drawing/2014/main" id="{F29967E2-3CB0-EE43-AE08-E3624C78BDE6}"/>
                </a:ext>
              </a:extLst>
            </p:cNvPr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6">
              <a:extLst>
                <a:ext uri="{FF2B5EF4-FFF2-40B4-BE49-F238E27FC236}">
                  <a16:creationId xmlns:a16="http://schemas.microsoft.com/office/drawing/2014/main" id="{655DF05E-8C3C-CB45-BE78-7FA7A9C30AC0}"/>
                </a:ext>
              </a:extLst>
            </p:cNvPr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7">
              <a:extLst>
                <a:ext uri="{FF2B5EF4-FFF2-40B4-BE49-F238E27FC236}">
                  <a16:creationId xmlns:a16="http://schemas.microsoft.com/office/drawing/2014/main" id="{A7887412-3919-DD47-A7A4-ED4C42BAFB1A}"/>
                </a:ext>
              </a:extLst>
            </p:cNvPr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8">
              <a:extLst>
                <a:ext uri="{FF2B5EF4-FFF2-40B4-BE49-F238E27FC236}">
                  <a16:creationId xmlns:a16="http://schemas.microsoft.com/office/drawing/2014/main" id="{BA6216B2-BF8F-7E43-BFB5-AD5D3A53A8A4}"/>
                </a:ext>
              </a:extLst>
            </p:cNvPr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39">
              <a:extLst>
                <a:ext uri="{FF2B5EF4-FFF2-40B4-BE49-F238E27FC236}">
                  <a16:creationId xmlns:a16="http://schemas.microsoft.com/office/drawing/2014/main" id="{8CF54E9A-B242-8045-83F6-D92AD66356B9}"/>
                </a:ext>
              </a:extLst>
            </p:cNvPr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50">
            <a:extLst>
              <a:ext uri="{FF2B5EF4-FFF2-40B4-BE49-F238E27FC236}">
                <a16:creationId xmlns:a16="http://schemas.microsoft.com/office/drawing/2014/main" id="{846E22C1-F03D-4649-A908-8D22689097D9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220D29F-D46C-E84E-B122-EEC73FB0FE75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124" name="object 51">
              <a:extLst>
                <a:ext uri="{FF2B5EF4-FFF2-40B4-BE49-F238E27FC236}">
                  <a16:creationId xmlns:a16="http://schemas.microsoft.com/office/drawing/2014/main" id="{93782009-81B0-D242-A286-906D31034DBA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52">
              <a:extLst>
                <a:ext uri="{FF2B5EF4-FFF2-40B4-BE49-F238E27FC236}">
                  <a16:creationId xmlns:a16="http://schemas.microsoft.com/office/drawing/2014/main" id="{85358BC1-C466-7443-85BB-9F12B81FC4A8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53">
              <a:extLst>
                <a:ext uri="{FF2B5EF4-FFF2-40B4-BE49-F238E27FC236}">
                  <a16:creationId xmlns:a16="http://schemas.microsoft.com/office/drawing/2014/main" id="{B2DC6D4A-8B00-3549-91E9-BC046B701596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38D55149-7C44-D342-980E-773067B14D20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5">
              <a:extLst>
                <a:ext uri="{FF2B5EF4-FFF2-40B4-BE49-F238E27FC236}">
                  <a16:creationId xmlns:a16="http://schemas.microsoft.com/office/drawing/2014/main" id="{4926351C-CC5B-B74E-B73F-6AD01219E818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6">
              <a:extLst>
                <a:ext uri="{FF2B5EF4-FFF2-40B4-BE49-F238E27FC236}">
                  <a16:creationId xmlns:a16="http://schemas.microsoft.com/office/drawing/2014/main" id="{72F7A0B3-7366-DB4A-B85B-BE7F150912DC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67CC03-ADD5-B148-93D4-631CC0115C9A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131" name="object 57">
              <a:extLst>
                <a:ext uri="{FF2B5EF4-FFF2-40B4-BE49-F238E27FC236}">
                  <a16:creationId xmlns:a16="http://schemas.microsoft.com/office/drawing/2014/main" id="{75C97B32-EC4E-BE49-AA53-F1670AD830B2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8">
              <a:extLst>
                <a:ext uri="{FF2B5EF4-FFF2-40B4-BE49-F238E27FC236}">
                  <a16:creationId xmlns:a16="http://schemas.microsoft.com/office/drawing/2014/main" id="{61CA3E47-0B80-D84C-B4FA-6EA2454F22FD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59">
              <a:extLst>
                <a:ext uri="{FF2B5EF4-FFF2-40B4-BE49-F238E27FC236}">
                  <a16:creationId xmlns:a16="http://schemas.microsoft.com/office/drawing/2014/main" id="{E598F806-9D87-6F49-9AC7-6CBE81D1CB77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45DA2F8-C978-1742-84ED-A206D585E527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96" name="object 21">
              <a:extLst>
                <a:ext uri="{FF2B5EF4-FFF2-40B4-BE49-F238E27FC236}">
                  <a16:creationId xmlns:a16="http://schemas.microsoft.com/office/drawing/2014/main" id="{63BF3EE0-DBFA-FE4E-84D3-508037EB5FDF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97" name="object 22">
              <a:extLst>
                <a:ext uri="{FF2B5EF4-FFF2-40B4-BE49-F238E27FC236}">
                  <a16:creationId xmlns:a16="http://schemas.microsoft.com/office/drawing/2014/main" id="{246B9BDB-7493-CF43-82E8-B97D9E111FD5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3">
              <a:extLst>
                <a:ext uri="{FF2B5EF4-FFF2-40B4-BE49-F238E27FC236}">
                  <a16:creationId xmlns:a16="http://schemas.microsoft.com/office/drawing/2014/main" id="{1A3683E4-2DA5-6B49-87DE-54E7C482876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Rectangle 98">
            <a:hlinkClick r:id="rId19" action="ppaction://hlinksldjump"/>
            <a:extLst>
              <a:ext uri="{FF2B5EF4-FFF2-40B4-BE49-F238E27FC236}">
                <a16:creationId xmlns:a16="http://schemas.microsoft.com/office/drawing/2014/main" id="{56AA2E6F-3507-6340-92FD-F52C2C05B8D2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CA4E39C4-27D0-6B41-9AC9-FF5816FE8BA0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90EAAF50-7222-D546-96E7-1017DCB58B4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6FAFADF1-47BD-2741-AC8D-A7879DC43706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Down Arrow 1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1C8C4BB-0EE8-D04E-81B5-7CAA5650EC07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bject 2">
            <a:extLst>
              <a:ext uri="{FF2B5EF4-FFF2-40B4-BE49-F238E27FC236}">
                <a16:creationId xmlns:a16="http://schemas.microsoft.com/office/drawing/2014/main" id="{20269D22-B304-5243-A03A-DDCDB28DBEAB}"/>
              </a:ext>
            </a:extLst>
          </p:cNvPr>
          <p:cNvSpPr txBox="1">
            <a:spLocks/>
          </p:cNvSpPr>
          <p:nvPr/>
        </p:nvSpPr>
        <p:spPr>
          <a:xfrm>
            <a:off x="1980692" y="841017"/>
            <a:ext cx="67671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90"/>
              <a:t>INITIATING </a:t>
            </a:r>
            <a:r>
              <a:rPr lang="en-US" kern="0" spc="-60"/>
              <a:t>THERAPY </a:t>
            </a:r>
            <a:r>
              <a:rPr lang="en-US" kern="0" spc="-70"/>
              <a:t>WITH  </a:t>
            </a:r>
            <a:r>
              <a:rPr lang="en-US" kern="0" spc="-135">
                <a:solidFill>
                  <a:srgbClr val="CCDA00"/>
                </a:solidFill>
              </a:rPr>
              <a:t>EMPATHY </a:t>
            </a:r>
            <a:r>
              <a:rPr lang="en-US" kern="0" spc="-50"/>
              <a:t>AND</a:t>
            </a:r>
            <a:r>
              <a:rPr lang="en-US" kern="0" spc="-409"/>
              <a:t> </a:t>
            </a:r>
            <a:r>
              <a:rPr lang="en-US" kern="0" spc="-95">
                <a:solidFill>
                  <a:srgbClr val="CCDA00"/>
                </a:solidFill>
              </a:rPr>
              <a:t>DETERMINATION</a:t>
            </a:r>
            <a:endParaRPr lang="en-US" kern="0" spc="-95" dirty="0">
              <a:solidFill>
                <a:srgbClr val="CCDA00"/>
              </a:solidFill>
            </a:endParaRPr>
          </a:p>
        </p:txBody>
      </p:sp>
      <p:pic>
        <p:nvPicPr>
          <p:cNvPr id="142" name="Picture 141">
            <a:hlinkClick r:id="rId23" action="ppaction://hlinksldjump"/>
            <a:extLst>
              <a:ext uri="{FF2B5EF4-FFF2-40B4-BE49-F238E27FC236}">
                <a16:creationId xmlns:a16="http://schemas.microsoft.com/office/drawing/2014/main" id="{5B9F9B0D-38AD-2440-B925-EAA28523362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D02F-6D66-104A-88F7-57CC06BE874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89356" y="4608846"/>
            <a:ext cx="609600" cy="674624"/>
          </a:xfrm>
          <a:prstGeom prst="rect">
            <a:avLst/>
          </a:prstGeom>
        </p:spPr>
      </p:pic>
      <p:sp>
        <p:nvSpPr>
          <p:cNvPr id="82" name="object 29">
            <a:extLst>
              <a:ext uri="{FF2B5EF4-FFF2-40B4-BE49-F238E27FC236}">
                <a16:creationId xmlns:a16="http://schemas.microsoft.com/office/drawing/2014/main" id="{FFE41C56-373B-8A41-8F58-42E424F4F7C8}"/>
              </a:ext>
            </a:extLst>
          </p:cNvPr>
          <p:cNvSpPr/>
          <p:nvPr/>
        </p:nvSpPr>
        <p:spPr>
          <a:xfrm>
            <a:off x="0" y="362908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175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40">
            <a:extLst>
              <a:ext uri="{FF2B5EF4-FFF2-40B4-BE49-F238E27FC236}">
                <a16:creationId xmlns:a16="http://schemas.microsoft.com/office/drawing/2014/main" id="{033CB90D-4B5E-954E-8DBA-55CEFF3F6372}"/>
              </a:ext>
            </a:extLst>
          </p:cNvPr>
          <p:cNvSpPr/>
          <p:nvPr/>
        </p:nvSpPr>
        <p:spPr>
          <a:xfrm>
            <a:off x="0" y="2614663"/>
            <a:ext cx="1056640" cy="1013460"/>
          </a:xfrm>
          <a:custGeom>
            <a:avLst/>
            <a:gdLst/>
            <a:ahLst/>
            <a:cxnLst/>
            <a:rect l="l" t="t" r="r" b="b"/>
            <a:pathLst>
              <a:path w="1056640" h="1013460">
                <a:moveTo>
                  <a:pt x="0" y="1012837"/>
                </a:moveTo>
                <a:lnTo>
                  <a:pt x="1056513" y="1012837"/>
                </a:lnTo>
                <a:lnTo>
                  <a:pt x="1056513" y="0"/>
                </a:lnTo>
                <a:lnTo>
                  <a:pt x="0" y="0"/>
                </a:lnTo>
                <a:lnTo>
                  <a:pt x="0" y="1012837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Rectangle 83">
            <a:hlinkClick r:id="rId26" action="ppaction://hlinksldjump"/>
            <a:extLst>
              <a:ext uri="{FF2B5EF4-FFF2-40B4-BE49-F238E27FC236}">
                <a16:creationId xmlns:a16="http://schemas.microsoft.com/office/drawing/2014/main" id="{A4646D28-E58D-A144-AE97-32CE4ACB3AA7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3A13E53-78EE-354D-9271-F166D5FE4BB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250" y="2880719"/>
            <a:ext cx="498802" cy="498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25">
            <a:extLst>
              <a:ext uri="{FF2B5EF4-FFF2-40B4-BE49-F238E27FC236}">
                <a16:creationId xmlns:a16="http://schemas.microsoft.com/office/drawing/2014/main" id="{C620D017-0610-2C41-87AB-7CEA2C5C625A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38110"/>
            <a:ext cx="520700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ACTIVE,</a:t>
            </a:r>
            <a:r>
              <a:rPr spc="-229" dirty="0"/>
              <a:t> </a:t>
            </a:r>
            <a:r>
              <a:rPr spc="-70" dirty="0">
                <a:solidFill>
                  <a:srgbClr val="CCDA00"/>
                </a:solidFill>
              </a:rPr>
              <a:t>PERSONALIZED  </a:t>
            </a:r>
            <a:r>
              <a:rPr spc="-70" dirty="0"/>
              <a:t>ENGAGEMENTS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371873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2" y="2857648"/>
            <a:ext cx="4779156" cy="191911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b="1" spc="-35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r>
              <a:rPr sz="2000" b="1" spc="-8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CCDA00"/>
                </a:solidFill>
                <a:latin typeface="Arial"/>
                <a:cs typeface="Arial"/>
              </a:rPr>
              <a:t>Services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Disease awareness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navigation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Therapy expectations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Side effect  awareness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Education [</a:t>
            </a:r>
            <a:r>
              <a:rPr sz="2000" i="1" dirty="0">
                <a:solidFill>
                  <a:srgbClr val="00253D"/>
                </a:solidFill>
                <a:latin typeface="Arial"/>
                <a:cs typeface="Arial"/>
              </a:rPr>
              <a:t>Drug, Device,  Program Services, Indications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]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4212" y="2857320"/>
            <a:ext cx="5036388" cy="205043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b="1" spc="-35" dirty="0">
                <a:solidFill>
                  <a:srgbClr val="CCDA00"/>
                </a:solidFill>
                <a:latin typeface="Arial"/>
                <a:cs typeface="Arial"/>
              </a:rPr>
              <a:t>Program</a:t>
            </a:r>
            <a:r>
              <a:rPr sz="2000" b="1" spc="-8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CCDA00"/>
                </a:solidFill>
                <a:latin typeface="Arial"/>
                <a:cs typeface="Arial"/>
              </a:rPr>
              <a:t>Promotion</a:t>
            </a:r>
            <a:endParaRPr sz="2000" dirty="0">
              <a:latin typeface="Arial"/>
              <a:cs typeface="Arial"/>
            </a:endParaRPr>
          </a:p>
          <a:p>
            <a:pPr marL="12700" marR="74930">
              <a:lnSpc>
                <a:spcPct val="114599"/>
              </a:lnSpc>
              <a:spcBef>
                <a:spcPts val="33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Welcome calls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Follow-up calls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Brands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Wellness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Personalized,  patient-centric adherence programs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Transition services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Fulfillment processing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692" y="5530095"/>
            <a:ext cx="301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0692" y="5974595"/>
            <a:ext cx="1027270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Create positive outcomes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Maximize compliance / persistency opportunities</a:t>
            </a:r>
          </a:p>
          <a:p>
            <a:pPr marL="12700">
              <a:spcBef>
                <a:spcPts val="100"/>
              </a:spcBef>
            </a:pP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Bridge patient / caregiver knowledge gaps 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Empower and assure patients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1347" y="305720"/>
            <a:ext cx="109918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Clinical  </a:t>
            </a: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63556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436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BE2974-A4F2-8E4A-B9CE-8BEBC76AB56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30" name="object 30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694164D-85C4-2F43-B7C5-5F9F91E47923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36" name="object 36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0" y="3621023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0" y="1012825"/>
                </a:moveTo>
                <a:lnTo>
                  <a:pt x="1056513" y="1012825"/>
                </a:lnTo>
                <a:lnTo>
                  <a:pt x="1056513" y="0"/>
                </a:lnTo>
                <a:lnTo>
                  <a:pt x="0" y="0"/>
                </a:lnTo>
                <a:lnTo>
                  <a:pt x="0" y="1012825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D222F4-6089-6B48-9846-76CB0EDC640B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51" name="object 51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ADD97F-2AE5-C445-8EDC-DD75D963F93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6" name="object 21">
              <a:extLst>
                <a:ext uri="{FF2B5EF4-FFF2-40B4-BE49-F238E27FC236}">
                  <a16:creationId xmlns:a16="http://schemas.microsoft.com/office/drawing/2014/main" id="{856CF554-0839-0348-A091-EE6F1C4E405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7" name="object 22">
              <a:extLst>
                <a:ext uri="{FF2B5EF4-FFF2-40B4-BE49-F238E27FC236}">
                  <a16:creationId xmlns:a16="http://schemas.microsoft.com/office/drawing/2014/main" id="{1B478D2F-9019-394F-84DD-57D376D35892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FB6A466-B7BA-1D42-98E9-9B8EA88A930F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Rectangle 68">
            <a:hlinkClick r:id="rId17" action="ppaction://hlinksldjump"/>
            <a:extLst>
              <a:ext uri="{FF2B5EF4-FFF2-40B4-BE49-F238E27FC236}">
                <a16:creationId xmlns:a16="http://schemas.microsoft.com/office/drawing/2014/main" id="{1740E0E7-2074-B146-B9F5-EDB7D2CD4388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hlinkClick r:id="rId18" action="ppaction://hlinksldjump"/>
            <a:extLst>
              <a:ext uri="{FF2B5EF4-FFF2-40B4-BE49-F238E27FC236}">
                <a16:creationId xmlns:a16="http://schemas.microsoft.com/office/drawing/2014/main" id="{FDA7DC15-4BFC-A449-881D-F028DFEEAB49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9" action="ppaction://hlinksldjump"/>
            <a:extLst>
              <a:ext uri="{FF2B5EF4-FFF2-40B4-BE49-F238E27FC236}">
                <a16:creationId xmlns:a16="http://schemas.microsoft.com/office/drawing/2014/main" id="{75DD3EC5-6A89-A943-9B00-D94B76D4AACF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20" action="ppaction://hlinksldjump"/>
            <a:extLst>
              <a:ext uri="{FF2B5EF4-FFF2-40B4-BE49-F238E27FC236}">
                <a16:creationId xmlns:a16="http://schemas.microsoft.com/office/drawing/2014/main" id="{FDE6D1F1-9655-5745-9FF5-3DDFEF482DE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21" action="ppaction://hlinksldjump"/>
            <a:extLst>
              <a:ext uri="{FF2B5EF4-FFF2-40B4-BE49-F238E27FC236}">
                <a16:creationId xmlns:a16="http://schemas.microsoft.com/office/drawing/2014/main" id="{DD7A9998-9826-0D4D-A451-8B6EBBC01028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hlinkClick r:id="rId22" action="ppaction://hlinksldjump"/>
            <a:extLst>
              <a:ext uri="{FF2B5EF4-FFF2-40B4-BE49-F238E27FC236}">
                <a16:creationId xmlns:a16="http://schemas.microsoft.com/office/drawing/2014/main" id="{8D0A867E-F8A9-2443-9C75-BB82829E44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B229A65-EB40-B24F-8949-767665DFD5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304" y="3845962"/>
            <a:ext cx="499841" cy="566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25">
            <a:extLst>
              <a:ext uri="{FF2B5EF4-FFF2-40B4-BE49-F238E27FC236}">
                <a16:creationId xmlns:a16="http://schemas.microsoft.com/office/drawing/2014/main" id="{36727F9B-B70D-0246-A28F-D3F411943B1E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11580" y="1848450"/>
            <a:ext cx="4940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NURSES: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Reinforcing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2000" spc="-2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education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8806" y="2503086"/>
            <a:ext cx="5443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am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emotional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about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whole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thing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your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8806" y="2782486"/>
            <a:ext cx="5440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been very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helpful.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My</a:t>
            </a:r>
            <a:r>
              <a:rPr sz="1600" i="1" spc="-3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treatment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plan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all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makes sense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now.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0031" y="3102757"/>
            <a:ext cx="774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</a:t>
            </a:r>
            <a:r>
              <a:rPr sz="1400" spc="-13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420" y="5805812"/>
            <a:ext cx="1523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Oncology</a:t>
            </a:r>
            <a:r>
              <a:rPr sz="1400" spc="-18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patient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74350" y="4415210"/>
            <a:ext cx="179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20" dirty="0">
                <a:solidFill>
                  <a:srgbClr val="CCDA00"/>
                </a:solidFill>
                <a:latin typeface="Arial"/>
                <a:cs typeface="Arial"/>
              </a:rPr>
              <a:t>UBC </a:t>
            </a:r>
            <a:r>
              <a:rPr sz="1400" spc="-25" dirty="0">
                <a:solidFill>
                  <a:srgbClr val="CCDA00"/>
                </a:solidFill>
                <a:latin typeface="Arial"/>
                <a:cs typeface="Arial"/>
              </a:rPr>
              <a:t>Nurse</a:t>
            </a:r>
            <a:r>
              <a:rPr sz="1400" spc="-24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Clinician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3502" y="7152429"/>
            <a:ext cx="179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DA00"/>
                </a:solidFill>
                <a:latin typeface="Arial"/>
                <a:cs typeface="Arial"/>
              </a:rPr>
              <a:t>— </a:t>
            </a:r>
            <a:r>
              <a:rPr sz="1400" spc="-20" dirty="0">
                <a:solidFill>
                  <a:srgbClr val="CCDA00"/>
                </a:solidFill>
                <a:latin typeface="Arial"/>
                <a:cs typeface="Arial"/>
              </a:rPr>
              <a:t>UBC </a:t>
            </a:r>
            <a:r>
              <a:rPr sz="1400" spc="-25" dirty="0">
                <a:solidFill>
                  <a:srgbClr val="CCDA00"/>
                </a:solidFill>
                <a:latin typeface="Arial"/>
                <a:cs typeface="Arial"/>
              </a:rPr>
              <a:t>Nurse</a:t>
            </a:r>
            <a:r>
              <a:rPr sz="1400" spc="-245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CCDA00"/>
                </a:solidFill>
                <a:latin typeface="Arial"/>
                <a:cs typeface="Arial"/>
              </a:rPr>
              <a:t>Clinician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0376" y="3516820"/>
            <a:ext cx="8335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Educating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how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medication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works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potential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side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effects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may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experience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0376" y="3796220"/>
            <a:ext cx="80905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increases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 maximizing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individual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outcome with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Being</a:t>
            </a:r>
            <a:r>
              <a:rPr sz="1600" i="1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available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0376" y="4075620"/>
            <a:ext cx="70046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addressing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individually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rewarding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as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nurse.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92055" y="4921277"/>
            <a:ext cx="6472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opened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box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was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really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scared.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But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then,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realized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had</a:t>
            </a:r>
            <a:r>
              <a:rPr sz="1600" i="1" spc="-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talked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2055" y="5200677"/>
            <a:ext cx="64300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with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the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nurses.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explained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things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they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are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available.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I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cannot</a:t>
            </a:r>
            <a:r>
              <a:rPr sz="1600" i="1" spc="-6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92055" y="5480077"/>
            <a:ext cx="3860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enough about your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organization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229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service.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8738" y="6270214"/>
            <a:ext cx="8486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Ensuring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 patient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has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therapy specific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information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important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5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their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to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8738" y="6549614"/>
            <a:ext cx="8317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especially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true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there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are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potential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side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effects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can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affect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adherence.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It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8738" y="6829014"/>
            <a:ext cx="8311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very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rewarding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00253D"/>
                </a:solidFill>
                <a:latin typeface="Arial"/>
                <a:cs typeface="Arial"/>
              </a:rPr>
              <a:t>be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resource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for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each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patient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see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them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0" dirty="0">
                <a:solidFill>
                  <a:srgbClr val="00253D"/>
                </a:solidFill>
                <a:latin typeface="Arial"/>
                <a:cs typeface="Arial"/>
              </a:rPr>
              <a:t>through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35" dirty="0">
                <a:solidFill>
                  <a:srgbClr val="00253D"/>
                </a:solidFill>
                <a:latin typeface="Arial"/>
                <a:cs typeface="Arial"/>
              </a:rPr>
              <a:t>starting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00253D"/>
                </a:solidFill>
                <a:latin typeface="Arial"/>
                <a:cs typeface="Arial"/>
              </a:rPr>
              <a:t>new</a:t>
            </a:r>
            <a:r>
              <a:rPr sz="1600" i="1" spc="-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00253D"/>
                </a:solidFill>
                <a:latin typeface="Arial"/>
                <a:cs typeface="Arial"/>
              </a:rPr>
              <a:t>therapy.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97427" y="1955324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8997" y="2969059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2F5BF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50676" y="4373516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7358" y="5722453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3F6C1"/>
                </a:solidFill>
                <a:latin typeface="Arial"/>
                <a:cs typeface="Arial"/>
              </a:rPr>
              <a:t>“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47808" y="2444244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76506" y="3741813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2F5BF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54942" y="5121320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CCDA00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892788" y="6455718"/>
            <a:ext cx="50800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400" i="1" dirty="0">
                <a:solidFill>
                  <a:srgbClr val="F3F6C1"/>
                </a:solidFill>
                <a:latin typeface="Arial"/>
                <a:cs typeface="Arial"/>
              </a:rPr>
              <a:t>”</a:t>
            </a:r>
            <a:endParaRPr sz="1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1347" y="305720"/>
            <a:ext cx="109918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Clinical  </a:t>
            </a: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Education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9">
            <a:extLst>
              <a:ext uri="{FF2B5EF4-FFF2-40B4-BE49-F238E27FC236}">
                <a16:creationId xmlns:a16="http://schemas.microsoft.com/office/drawing/2014/main" id="{054B73F0-5C55-A140-90D2-87E5C40D8DAC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6636EB-C1BE-084A-940F-720486B0CAA6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79" name="object 30">
              <a:extLst>
                <a:ext uri="{FF2B5EF4-FFF2-40B4-BE49-F238E27FC236}">
                  <a16:creationId xmlns:a16="http://schemas.microsoft.com/office/drawing/2014/main" id="{43C131A4-4884-8A4A-837A-148D2CEDD009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1">
              <a:extLst>
                <a:ext uri="{FF2B5EF4-FFF2-40B4-BE49-F238E27FC236}">
                  <a16:creationId xmlns:a16="http://schemas.microsoft.com/office/drawing/2014/main" id="{FC013899-EA35-EB4A-9F52-8274BF764E64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2">
              <a:extLst>
                <a:ext uri="{FF2B5EF4-FFF2-40B4-BE49-F238E27FC236}">
                  <a16:creationId xmlns:a16="http://schemas.microsoft.com/office/drawing/2014/main" id="{E7EE378F-4350-9E4B-BF07-2CA454C6982D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3">
              <a:extLst>
                <a:ext uri="{FF2B5EF4-FFF2-40B4-BE49-F238E27FC236}">
                  <a16:creationId xmlns:a16="http://schemas.microsoft.com/office/drawing/2014/main" id="{91B31B56-51DC-3949-9800-2647FA62EF9C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4">
              <a:extLst>
                <a:ext uri="{FF2B5EF4-FFF2-40B4-BE49-F238E27FC236}">
                  <a16:creationId xmlns:a16="http://schemas.microsoft.com/office/drawing/2014/main" id="{5B93FAA2-2A9B-1A4C-978D-F000DDBA74B7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5">
              <a:extLst>
                <a:ext uri="{FF2B5EF4-FFF2-40B4-BE49-F238E27FC236}">
                  <a16:creationId xmlns:a16="http://schemas.microsoft.com/office/drawing/2014/main" id="{9FD9B7C9-359C-0743-A167-6CCBCCC5548C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C8962C-0124-9D49-906D-1266D97F650C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86" name="object 36">
              <a:extLst>
                <a:ext uri="{FF2B5EF4-FFF2-40B4-BE49-F238E27FC236}">
                  <a16:creationId xmlns:a16="http://schemas.microsoft.com/office/drawing/2014/main" id="{9702B602-A843-4847-BE69-C120E6B7170B}"/>
                </a:ext>
              </a:extLst>
            </p:cNvPr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7">
              <a:extLst>
                <a:ext uri="{FF2B5EF4-FFF2-40B4-BE49-F238E27FC236}">
                  <a16:creationId xmlns:a16="http://schemas.microsoft.com/office/drawing/2014/main" id="{F4FDC62E-9A63-0641-8292-29E3D6E3CD9F}"/>
                </a:ext>
              </a:extLst>
            </p:cNvPr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8">
              <a:extLst>
                <a:ext uri="{FF2B5EF4-FFF2-40B4-BE49-F238E27FC236}">
                  <a16:creationId xmlns:a16="http://schemas.microsoft.com/office/drawing/2014/main" id="{B5A3F6AF-230B-C540-B728-C08A576AEB20}"/>
                </a:ext>
              </a:extLst>
            </p:cNvPr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9">
              <a:extLst>
                <a:ext uri="{FF2B5EF4-FFF2-40B4-BE49-F238E27FC236}">
                  <a16:creationId xmlns:a16="http://schemas.microsoft.com/office/drawing/2014/main" id="{75AEE2B2-A8CA-954D-852E-B256F96138CF}"/>
                </a:ext>
              </a:extLst>
            </p:cNvPr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0">
              <a:extLst>
                <a:ext uri="{FF2B5EF4-FFF2-40B4-BE49-F238E27FC236}">
                  <a16:creationId xmlns:a16="http://schemas.microsoft.com/office/drawing/2014/main" id="{4F98A6D7-CC7E-D34D-8308-7E6C03B7C8AD}"/>
                </a:ext>
              </a:extLst>
            </p:cNvPr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1">
              <a:extLst>
                <a:ext uri="{FF2B5EF4-FFF2-40B4-BE49-F238E27FC236}">
                  <a16:creationId xmlns:a16="http://schemas.microsoft.com/office/drawing/2014/main" id="{D8A3D66F-8897-2A4A-B091-11C5F77F9501}"/>
                </a:ext>
              </a:extLst>
            </p:cNvPr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2">
              <a:extLst>
                <a:ext uri="{FF2B5EF4-FFF2-40B4-BE49-F238E27FC236}">
                  <a16:creationId xmlns:a16="http://schemas.microsoft.com/office/drawing/2014/main" id="{0C6B6385-0C92-9B47-8685-BE9C938C22F0}"/>
                </a:ext>
              </a:extLst>
            </p:cNvPr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3">
              <a:extLst>
                <a:ext uri="{FF2B5EF4-FFF2-40B4-BE49-F238E27FC236}">
                  <a16:creationId xmlns:a16="http://schemas.microsoft.com/office/drawing/2014/main" id="{95AFE980-DC49-D144-8EE8-EC6E449CA5CC}"/>
                </a:ext>
              </a:extLst>
            </p:cNvPr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4">
              <a:extLst>
                <a:ext uri="{FF2B5EF4-FFF2-40B4-BE49-F238E27FC236}">
                  <a16:creationId xmlns:a16="http://schemas.microsoft.com/office/drawing/2014/main" id="{3DE1BDA8-B195-0249-A28F-CB039AF128CD}"/>
                </a:ext>
              </a:extLst>
            </p:cNvPr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5">
              <a:extLst>
                <a:ext uri="{FF2B5EF4-FFF2-40B4-BE49-F238E27FC236}">
                  <a16:creationId xmlns:a16="http://schemas.microsoft.com/office/drawing/2014/main" id="{E987A6FE-E1DC-3244-BF9E-E44DB17C4914}"/>
                </a:ext>
              </a:extLst>
            </p:cNvPr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CB0B626-4403-DB4D-94A3-0882DD286D25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101" name="object 51">
              <a:extLst>
                <a:ext uri="{FF2B5EF4-FFF2-40B4-BE49-F238E27FC236}">
                  <a16:creationId xmlns:a16="http://schemas.microsoft.com/office/drawing/2014/main" id="{78972A9E-F7C3-5A47-BEA3-3F0519842B3A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52">
              <a:extLst>
                <a:ext uri="{FF2B5EF4-FFF2-40B4-BE49-F238E27FC236}">
                  <a16:creationId xmlns:a16="http://schemas.microsoft.com/office/drawing/2014/main" id="{F1B72EB4-200B-8B4C-ABD9-9C629FDDDAF3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53">
              <a:extLst>
                <a:ext uri="{FF2B5EF4-FFF2-40B4-BE49-F238E27FC236}">
                  <a16:creationId xmlns:a16="http://schemas.microsoft.com/office/drawing/2014/main" id="{EF83CBCC-F46E-C748-AD38-D4091E7C3ED3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54">
              <a:extLst>
                <a:ext uri="{FF2B5EF4-FFF2-40B4-BE49-F238E27FC236}">
                  <a16:creationId xmlns:a16="http://schemas.microsoft.com/office/drawing/2014/main" id="{6595E7CF-F39E-D546-99B9-23D0C4F9CE0E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55">
              <a:extLst>
                <a:ext uri="{FF2B5EF4-FFF2-40B4-BE49-F238E27FC236}">
                  <a16:creationId xmlns:a16="http://schemas.microsoft.com/office/drawing/2014/main" id="{441D2B8C-AEF5-C24C-89EA-3907A7689CD8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56">
              <a:extLst>
                <a:ext uri="{FF2B5EF4-FFF2-40B4-BE49-F238E27FC236}">
                  <a16:creationId xmlns:a16="http://schemas.microsoft.com/office/drawing/2014/main" id="{76B8ABF6-524C-4240-AA5C-EA78515A099D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57">
              <a:extLst>
                <a:ext uri="{FF2B5EF4-FFF2-40B4-BE49-F238E27FC236}">
                  <a16:creationId xmlns:a16="http://schemas.microsoft.com/office/drawing/2014/main" id="{8C76B187-F6C7-D242-9486-35C51CA34318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58">
              <a:extLst>
                <a:ext uri="{FF2B5EF4-FFF2-40B4-BE49-F238E27FC236}">
                  <a16:creationId xmlns:a16="http://schemas.microsoft.com/office/drawing/2014/main" id="{5A4BA5A8-5A21-A640-AA47-45F222DBFDBE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6F27836-3F80-994E-8FC2-0F4DF5D20C4E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D8AF7B57-6426-3C4F-A517-46F1892A679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CF468B96-0EF0-1445-B3E2-3FCC8DD9071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E7A91081-E590-154E-AEEE-022C4229BC37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4C348006-EA1F-6840-88B3-6B480F3063BE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hlinkClick r:id="rId18" action="ppaction://hlinksldjump"/>
            <a:extLst>
              <a:ext uri="{FF2B5EF4-FFF2-40B4-BE49-F238E27FC236}">
                <a16:creationId xmlns:a16="http://schemas.microsoft.com/office/drawing/2014/main" id="{A582CD09-34C3-604D-AA83-9E6535FD9792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hlinkClick r:id="rId19" action="ppaction://hlinksldjump"/>
            <a:extLst>
              <a:ext uri="{FF2B5EF4-FFF2-40B4-BE49-F238E27FC236}">
                <a16:creationId xmlns:a16="http://schemas.microsoft.com/office/drawing/2014/main" id="{9F968ED3-9981-AE48-ADD7-0A1D1F96277A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hlinkClick r:id="rId20" action="ppaction://hlinksldjump"/>
            <a:extLst>
              <a:ext uri="{FF2B5EF4-FFF2-40B4-BE49-F238E27FC236}">
                <a16:creationId xmlns:a16="http://schemas.microsoft.com/office/drawing/2014/main" id="{2461FC65-4E63-3E47-B50A-EA6C031E9F45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Down Arrow 1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BEED94A-05D7-8C47-834F-4A4C456538BE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bject 2">
            <a:extLst>
              <a:ext uri="{FF2B5EF4-FFF2-40B4-BE49-F238E27FC236}">
                <a16:creationId xmlns:a16="http://schemas.microsoft.com/office/drawing/2014/main" id="{8D85E2BE-6E74-BA48-92CC-898FD6D23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0692" y="838110"/>
            <a:ext cx="520700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ACTIVE,</a:t>
            </a:r>
            <a:r>
              <a:rPr spc="-229" dirty="0"/>
              <a:t> </a:t>
            </a:r>
            <a:r>
              <a:rPr spc="-70" dirty="0">
                <a:solidFill>
                  <a:srgbClr val="CCDA00"/>
                </a:solidFill>
              </a:rPr>
              <a:t>PERSONALIZED  </a:t>
            </a:r>
            <a:r>
              <a:rPr spc="-70" dirty="0"/>
              <a:t>ENGAGEMENTS</a:t>
            </a:r>
          </a:p>
        </p:txBody>
      </p:sp>
      <p:pic>
        <p:nvPicPr>
          <p:cNvPr id="117" name="Picture 116">
            <a:hlinkClick r:id="rId21" action="ppaction://hlinksldjump"/>
            <a:extLst>
              <a:ext uri="{FF2B5EF4-FFF2-40B4-BE49-F238E27FC236}">
                <a16:creationId xmlns:a16="http://schemas.microsoft.com/office/drawing/2014/main" id="{9CB10B63-F053-9649-B93E-6743789D7E9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13" name="object 27">
            <a:extLst>
              <a:ext uri="{FF2B5EF4-FFF2-40B4-BE49-F238E27FC236}">
                <a16:creationId xmlns:a16="http://schemas.microsoft.com/office/drawing/2014/main" id="{B623D147-B9D5-FC41-9938-B1AA989BE47B}"/>
              </a:ext>
            </a:extLst>
          </p:cNvPr>
          <p:cNvSpPr/>
          <p:nvPr/>
        </p:nvSpPr>
        <p:spPr>
          <a:xfrm>
            <a:off x="0" y="463556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436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46">
            <a:extLst>
              <a:ext uri="{FF2B5EF4-FFF2-40B4-BE49-F238E27FC236}">
                <a16:creationId xmlns:a16="http://schemas.microsoft.com/office/drawing/2014/main" id="{0259F19F-50A7-F641-8455-DC8BFBCE76D7}"/>
              </a:ext>
            </a:extLst>
          </p:cNvPr>
          <p:cNvSpPr/>
          <p:nvPr/>
        </p:nvSpPr>
        <p:spPr>
          <a:xfrm>
            <a:off x="0" y="3621023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0" y="1012825"/>
                </a:moveTo>
                <a:lnTo>
                  <a:pt x="1056513" y="1012825"/>
                </a:lnTo>
                <a:lnTo>
                  <a:pt x="1056513" y="0"/>
                </a:lnTo>
                <a:lnTo>
                  <a:pt x="0" y="0"/>
                </a:lnTo>
                <a:lnTo>
                  <a:pt x="0" y="1012825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Rectangle 117">
            <a:hlinkClick r:id="rId23" action="ppaction://hlinksldjump"/>
            <a:extLst>
              <a:ext uri="{FF2B5EF4-FFF2-40B4-BE49-F238E27FC236}">
                <a16:creationId xmlns:a16="http://schemas.microsoft.com/office/drawing/2014/main" id="{6710EA09-1114-E340-8DD4-A6D8FDCFE216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B735C87-BBD2-1E40-8EE5-424F8641614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304" y="3845962"/>
            <a:ext cx="499841" cy="566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25">
            <a:extLst>
              <a:ext uri="{FF2B5EF4-FFF2-40B4-BE49-F238E27FC236}">
                <a16:creationId xmlns:a16="http://schemas.microsoft.com/office/drawing/2014/main" id="{807C39DC-2886-EE46-B74A-91F9D6709D11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6868159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120" dirty="0"/>
              <a:t>NAVIGATING </a:t>
            </a:r>
            <a:r>
              <a:rPr spc="-50" dirty="0"/>
              <a:t>THE </a:t>
            </a:r>
            <a:r>
              <a:rPr spc="-75" dirty="0"/>
              <a:t>COMPLEX  </a:t>
            </a:r>
            <a:r>
              <a:rPr spc="-185" dirty="0"/>
              <a:t>PATH </a:t>
            </a:r>
            <a:r>
              <a:rPr spc="-70" dirty="0"/>
              <a:t>TO </a:t>
            </a:r>
            <a:r>
              <a:rPr spc="-65" dirty="0">
                <a:solidFill>
                  <a:srgbClr val="CCDA00"/>
                </a:solidFill>
              </a:rPr>
              <a:t>IMPROVED</a:t>
            </a:r>
            <a:r>
              <a:rPr spc="-225" dirty="0">
                <a:solidFill>
                  <a:srgbClr val="CCDA00"/>
                </a:solidFill>
              </a:rPr>
              <a:t> </a:t>
            </a:r>
            <a:r>
              <a:rPr spc="-70" dirty="0">
                <a:solidFill>
                  <a:srgbClr val="CCDA00"/>
                </a:solidFill>
              </a:rPr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0692" y="4436837"/>
            <a:ext cx="10361930" cy="147861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Promote positive patient journey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Aid ongoing 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Reduce barriers to therapy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Align with care plans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Provide options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Support program objectives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347" y="305720"/>
            <a:ext cx="139319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Care  Coordination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4599051"/>
            <a:ext cx="1056513" cy="1019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1DFD36-0D54-7949-A9A1-69D57E9F234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23" name="object 23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E5841A-940F-8049-976B-12FABD318D74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9" name="object 29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4EF95B-6B7B-0F48-964F-B0AAF6A3B3F8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0" name="object 40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B4F4D95-FF3A-0F4E-AD40-88E1038191E2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48" name="object 48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39766D-FF50-AC40-AB8A-9F4F8895769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58" name="object 21">
              <a:extLst>
                <a:ext uri="{FF2B5EF4-FFF2-40B4-BE49-F238E27FC236}">
                  <a16:creationId xmlns:a16="http://schemas.microsoft.com/office/drawing/2014/main" id="{A812028C-0F24-9F48-ADD7-93A294609934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59" name="object 22">
              <a:extLst>
                <a:ext uri="{FF2B5EF4-FFF2-40B4-BE49-F238E27FC236}">
                  <a16:creationId xmlns:a16="http://schemas.microsoft.com/office/drawing/2014/main" id="{C0A7106F-5969-D744-A4B7-F8CEC09A7DC3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65D61A6-DC94-0740-91BD-3CA1892AECD8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Rectangle 60">
            <a:hlinkClick r:id="rId18" action="ppaction://hlinksldjump"/>
            <a:extLst>
              <a:ext uri="{FF2B5EF4-FFF2-40B4-BE49-F238E27FC236}">
                <a16:creationId xmlns:a16="http://schemas.microsoft.com/office/drawing/2014/main" id="{C206222B-6E81-A040-BDCC-EFED80164431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hlinkClick r:id="rId19" action="ppaction://hlinksldjump"/>
            <a:extLst>
              <a:ext uri="{FF2B5EF4-FFF2-40B4-BE49-F238E27FC236}">
                <a16:creationId xmlns:a16="http://schemas.microsoft.com/office/drawing/2014/main" id="{E2DA1D0D-2077-FD45-A06B-1CFF3E44BB6A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hlinkClick r:id="rId20" action="ppaction://hlinksldjump"/>
            <a:extLst>
              <a:ext uri="{FF2B5EF4-FFF2-40B4-BE49-F238E27FC236}">
                <a16:creationId xmlns:a16="http://schemas.microsoft.com/office/drawing/2014/main" id="{94514944-4313-9D42-877E-E7EC49B1C4A2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hlinkClick r:id="rId21" action="ppaction://hlinksldjump"/>
            <a:extLst>
              <a:ext uri="{FF2B5EF4-FFF2-40B4-BE49-F238E27FC236}">
                <a16:creationId xmlns:a16="http://schemas.microsoft.com/office/drawing/2014/main" id="{EF21906D-C2F3-A147-87D2-88898D6F9D85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hlinkClick r:id="rId22" action="ppaction://hlinksldjump"/>
            <a:extLst>
              <a:ext uri="{FF2B5EF4-FFF2-40B4-BE49-F238E27FC236}">
                <a16:creationId xmlns:a16="http://schemas.microsoft.com/office/drawing/2014/main" id="{FB5D845F-BF5F-3B43-944B-4C7EA83F2410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bject 3">
            <a:extLst>
              <a:ext uri="{FF2B5EF4-FFF2-40B4-BE49-F238E27FC236}">
                <a16:creationId xmlns:a16="http://schemas.microsoft.com/office/drawing/2014/main" id="{046B00E8-F7B4-0941-BA3A-F99ECC46704F}"/>
              </a:ext>
            </a:extLst>
          </p:cNvPr>
          <p:cNvSpPr txBox="1"/>
          <p:nvPr/>
        </p:nvSpPr>
        <p:spPr>
          <a:xfrm>
            <a:off x="1980692" y="2333922"/>
            <a:ext cx="9449308" cy="1479251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spcBef>
                <a:spcPts val="1475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2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6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Injection site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Home care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Site of care selection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219"/>
              </a:spcBef>
              <a:tabLst>
                <a:tab pos="6108065" algn="l"/>
                <a:tab pos="6348730" algn="l"/>
              </a:tabLst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Transition services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Labs / Phlebotomy coordination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Coordination of services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9" name="Picture 68">
            <a:hlinkClick r:id="rId23" action="ppaction://hlinksldjump"/>
            <a:extLst>
              <a:ext uri="{FF2B5EF4-FFF2-40B4-BE49-F238E27FC236}">
                <a16:creationId xmlns:a16="http://schemas.microsoft.com/office/drawing/2014/main" id="{F7FE4364-7E58-0D4C-81E8-B46E0A466B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25">
            <a:extLst>
              <a:ext uri="{FF2B5EF4-FFF2-40B4-BE49-F238E27FC236}">
                <a16:creationId xmlns:a16="http://schemas.microsoft.com/office/drawing/2014/main" id="{B5C741EC-C12E-8E43-AEEF-C6D0CEF478C1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65" dirty="0"/>
              <a:t>LEARNING, OPTIMIZING,</a:t>
            </a:r>
            <a:r>
              <a:rPr spc="-430" dirty="0"/>
              <a:t> </a:t>
            </a:r>
            <a:r>
              <a:rPr spc="-75" dirty="0">
                <a:solidFill>
                  <a:srgbClr val="CCDA00"/>
                </a:solidFill>
              </a:rPr>
              <a:t>AND  </a:t>
            </a:r>
            <a:r>
              <a:rPr spc="-100" dirty="0">
                <a:solidFill>
                  <a:srgbClr val="CCDA00"/>
                </a:solidFill>
              </a:rPr>
              <a:t>ADVANCING</a:t>
            </a:r>
            <a:r>
              <a:rPr spc="-150" dirty="0">
                <a:solidFill>
                  <a:srgbClr val="CCDA00"/>
                </a:solidFill>
              </a:rPr>
              <a:t> </a:t>
            </a:r>
            <a:r>
              <a:rPr spc="-75" dirty="0">
                <a:solidFill>
                  <a:srgbClr val="CCDA00"/>
                </a:solidFill>
              </a:rPr>
              <a:t>CARE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362200"/>
            <a:ext cx="7002145" cy="1453603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spcBef>
                <a:spcPts val="1475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26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65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Linked data sources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Descriptive statistics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Visual dashboards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Data feeds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Prescriptive algorithms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2" y="4549147"/>
            <a:ext cx="301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0692" y="4993647"/>
            <a:ext cx="10897108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Understand performance </a:t>
            </a:r>
            <a:r>
              <a:rPr sz="2000" spc="-25" dirty="0">
                <a:solidFill>
                  <a:srgbClr val="00253D"/>
                </a:solidFill>
                <a:latin typeface="Arial"/>
                <a:cs typeface="Arial"/>
              </a:rPr>
              <a:t>of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programs</a:t>
            </a:r>
            <a:r>
              <a:rPr sz="2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Maximize </a:t>
            </a:r>
            <a:r>
              <a:rPr lang="en-US" sz="2000" spc="-35" dirty="0">
                <a:solidFill>
                  <a:srgbClr val="00253D"/>
                </a:solidFill>
                <a:latin typeface="Arial"/>
                <a:cs typeface="Arial"/>
              </a:rPr>
              <a:t>value </a:t>
            </a:r>
            <a:r>
              <a:rPr lang="en-US" sz="2000" spc="-20" dirty="0">
                <a:solidFill>
                  <a:srgbClr val="00253D"/>
                </a:solidFill>
                <a:latin typeface="Arial"/>
                <a:cs typeface="Arial"/>
              </a:rPr>
              <a:t>to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lang="en-US" sz="2000" spc="-30" dirty="0">
                <a:solidFill>
                  <a:srgbClr val="00253D"/>
                </a:solidFill>
                <a:latin typeface="Arial"/>
                <a:cs typeface="Arial"/>
              </a:rPr>
              <a:t>and</a:t>
            </a:r>
            <a:r>
              <a:rPr lang="en-US" sz="2000" spc="-3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payers </a:t>
            </a:r>
            <a:r>
              <a:rPr lang="en-US" sz="1000" spc="-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000" spc="-50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48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Demonstrate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where program </a:t>
            </a:r>
            <a:r>
              <a:rPr lang="en-US" sz="2000" spc="-35" dirty="0">
                <a:solidFill>
                  <a:srgbClr val="00253D"/>
                </a:solidFill>
                <a:latin typeface="Arial"/>
                <a:cs typeface="Arial"/>
              </a:rPr>
              <a:t>changes </a:t>
            </a:r>
            <a:r>
              <a:rPr lang="en-US" sz="2000" spc="-30" dirty="0">
                <a:solidFill>
                  <a:srgbClr val="00253D"/>
                </a:solidFill>
                <a:latin typeface="Arial"/>
                <a:cs typeface="Arial"/>
              </a:rPr>
              <a:t>can </a:t>
            </a:r>
            <a:r>
              <a:rPr lang="en-US" sz="2000" spc="-40" dirty="0">
                <a:solidFill>
                  <a:srgbClr val="00253D"/>
                </a:solidFill>
                <a:latin typeface="Arial"/>
                <a:cs typeface="Arial"/>
              </a:rPr>
              <a:t>improve</a:t>
            </a:r>
            <a:r>
              <a:rPr lang="en-US" sz="2000" spc="-31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000" spc="-45" dirty="0">
                <a:solidFill>
                  <a:srgbClr val="00253D"/>
                </a:solidFill>
                <a:latin typeface="Arial"/>
                <a:cs typeface="Arial"/>
              </a:rPr>
              <a:t>outcomes</a:t>
            </a:r>
            <a:endParaRPr sz="4500" baseline="-740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844F0F-A32D-4040-8EF0-F5206A69F3A8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8" name="object 28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AA8458-9B05-F043-B58A-5EFAE5F8FC43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8" name="object 48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76285D-355B-0A4C-9204-BA9A2F77FCFD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6" name="object 56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39">
            <a:extLst>
              <a:ext uri="{FF2B5EF4-FFF2-40B4-BE49-F238E27FC236}">
                <a16:creationId xmlns:a16="http://schemas.microsoft.com/office/drawing/2014/main" id="{F91D1DCD-B4AA-4D49-97B7-F8409A1F2589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E1C828-ED90-CC48-8370-20BD6C1A0974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121FFD89-FB9D-A342-992B-BB28886493E9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31F29224-FD94-8149-A217-782E19391B1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B5A79A67-03F8-D040-ABA9-432DFE8DF068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Rectangle 69">
            <a:hlinkClick r:id="rId15" action="ppaction://hlinksldjump"/>
            <a:extLst>
              <a:ext uri="{FF2B5EF4-FFF2-40B4-BE49-F238E27FC236}">
                <a16:creationId xmlns:a16="http://schemas.microsoft.com/office/drawing/2014/main" id="{8119E848-E3DF-C941-B86D-BD2254E14658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6" action="ppaction://hlinksldjump"/>
            <a:extLst>
              <a:ext uri="{FF2B5EF4-FFF2-40B4-BE49-F238E27FC236}">
                <a16:creationId xmlns:a16="http://schemas.microsoft.com/office/drawing/2014/main" id="{34FF130D-1005-B540-9568-A1711C648917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7" action="ppaction://hlinksldjump"/>
            <a:extLst>
              <a:ext uri="{FF2B5EF4-FFF2-40B4-BE49-F238E27FC236}">
                <a16:creationId xmlns:a16="http://schemas.microsoft.com/office/drawing/2014/main" id="{F5B312DF-2CB3-FF4D-AA71-942FB8B9B008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8" action="ppaction://hlinksldjump"/>
            <a:extLst>
              <a:ext uri="{FF2B5EF4-FFF2-40B4-BE49-F238E27FC236}">
                <a16:creationId xmlns:a16="http://schemas.microsoft.com/office/drawing/2014/main" id="{B584B7B2-DDB3-8448-912D-93CE5540CDB7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19" action="ppaction://hlinksldjump"/>
            <a:extLst>
              <a:ext uri="{FF2B5EF4-FFF2-40B4-BE49-F238E27FC236}">
                <a16:creationId xmlns:a16="http://schemas.microsoft.com/office/drawing/2014/main" id="{0B6E1C18-49EF-5A48-8D4C-5AB99B7BF6C7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hlinkClick r:id="rId20" action="ppaction://hlinksldjump"/>
            <a:extLst>
              <a:ext uri="{FF2B5EF4-FFF2-40B4-BE49-F238E27FC236}">
                <a16:creationId xmlns:a16="http://schemas.microsoft.com/office/drawing/2014/main" id="{82CBC757-E0E8-1345-86DD-E3D2F30038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0FB88FA-E65C-9B41-9074-D5510776E4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5">
            <a:extLst>
              <a:ext uri="{FF2B5EF4-FFF2-40B4-BE49-F238E27FC236}">
                <a16:creationId xmlns:a16="http://schemas.microsoft.com/office/drawing/2014/main" id="{7BA1BA09-0127-D841-A8A7-D5462431F174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58040"/>
            <a:ext cx="8627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9870" algn="l"/>
              </a:tabLst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LONGITUDINAL </a:t>
            </a:r>
            <a:r>
              <a:rPr sz="2000" b="1" spc="-110" dirty="0">
                <a:solidFill>
                  <a:srgbClr val="00253D"/>
                </a:solidFill>
                <a:latin typeface="Arial"/>
                <a:cs typeface="Arial"/>
              </a:rPr>
              <a:t>DATA 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VISUAL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INSIGHTS</a:t>
            </a:r>
            <a:r>
              <a:rPr sz="2000" b="1" spc="4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CCDA00"/>
                </a:solidFill>
                <a:latin typeface="Arial"/>
                <a:cs typeface="Arial"/>
              </a:rPr>
              <a:t>/	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PRESCRIPTIVE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SOLUTIONS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5794" y="3180376"/>
            <a:ext cx="5201653" cy="3998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5355" y="3173615"/>
            <a:ext cx="5212080" cy="4100195"/>
          </a:xfrm>
          <a:custGeom>
            <a:avLst/>
            <a:gdLst/>
            <a:ahLst/>
            <a:cxnLst/>
            <a:rect l="l" t="t" r="r" b="b"/>
            <a:pathLst>
              <a:path w="5212080" h="4100195">
                <a:moveTo>
                  <a:pt x="0" y="4099941"/>
                </a:moveTo>
                <a:lnTo>
                  <a:pt x="5212080" y="4099941"/>
                </a:lnTo>
                <a:lnTo>
                  <a:pt x="5212080" y="0"/>
                </a:lnTo>
                <a:lnTo>
                  <a:pt x="0" y="0"/>
                </a:lnTo>
                <a:lnTo>
                  <a:pt x="0" y="4099941"/>
                </a:lnTo>
                <a:close/>
              </a:path>
            </a:pathLst>
          </a:custGeom>
          <a:ln w="254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79511" y="3634710"/>
            <a:ext cx="4568825" cy="349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2135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Cohort comparisons (in/out </a:t>
            </a:r>
            <a:r>
              <a:rPr sz="2000" spc="-25" dirty="0">
                <a:solidFill>
                  <a:srgbClr val="00253D"/>
                </a:solidFill>
                <a:latin typeface="Arial"/>
                <a:cs typeface="Arial"/>
              </a:rPr>
              <a:t>of</a:t>
            </a:r>
            <a:r>
              <a:rPr sz="2000" spc="-2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patient 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support</a:t>
            </a:r>
            <a:r>
              <a:rPr sz="2000" spc="-8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services)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ts val="3750"/>
              </a:lnSpc>
              <a:spcBef>
                <a:spcPts val="350"/>
              </a:spcBef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Physician behavior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propensity </a:t>
            </a:r>
            <a:r>
              <a:rPr sz="2000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2000" spc="-27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write  Compliance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persistency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curves  Market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share</a:t>
            </a:r>
            <a:r>
              <a:rPr sz="2000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</a:t>
            </a:r>
            <a:endParaRPr sz="2000" dirty="0">
              <a:latin typeface="Arial"/>
              <a:cs typeface="Arial"/>
            </a:endParaRPr>
          </a:p>
          <a:p>
            <a:pPr marL="12700" marR="2399665">
              <a:lnSpc>
                <a:spcPts val="3750"/>
              </a:lnSpc>
            </a:pP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Withdrawal</a:t>
            </a:r>
            <a:r>
              <a:rPr sz="2000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 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Payer</a:t>
            </a:r>
            <a:r>
              <a:rPr sz="2000" spc="-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analytics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50" dirty="0">
                <a:solidFill>
                  <a:srgbClr val="00253D"/>
                </a:solidFill>
                <a:latin typeface="Arial"/>
                <a:cs typeface="Arial"/>
              </a:rPr>
              <a:t>Turn-around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time</a:t>
            </a:r>
            <a:r>
              <a:rPr sz="2000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analysis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D5C84A-2064-2543-8CC6-E4254BB50FA7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26" name="object 26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FE2671-96A7-5B47-9B7F-39B1288990D0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44" name="object 44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5DC479-8999-FB40-AA23-0D4619961FB6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2" name="object 52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39">
            <a:extLst>
              <a:ext uri="{FF2B5EF4-FFF2-40B4-BE49-F238E27FC236}">
                <a16:creationId xmlns:a16="http://schemas.microsoft.com/office/drawing/2014/main" id="{C5972EA5-84BA-084F-9556-5414AF13F41A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3A20EA-EDB5-4A4E-B7D8-92AFE2739A12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2D5ADCAF-7DA7-9A45-925B-6170F494F47F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4" name="object 22">
              <a:extLst>
                <a:ext uri="{FF2B5EF4-FFF2-40B4-BE49-F238E27FC236}">
                  <a16:creationId xmlns:a16="http://schemas.microsoft.com/office/drawing/2014/main" id="{9038157E-2210-9D49-A814-0482120B699D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9210E4A8-823B-5840-8CE1-CB5CB2C6132E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Rectangle 65">
            <a:hlinkClick r:id="rId16" action="ppaction://hlinksldjump"/>
            <a:extLst>
              <a:ext uri="{FF2B5EF4-FFF2-40B4-BE49-F238E27FC236}">
                <a16:creationId xmlns:a16="http://schemas.microsoft.com/office/drawing/2014/main" id="{24EBED22-1616-EF42-843E-1BDDA6982E1B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hlinkClick r:id="rId17" action="ppaction://hlinksldjump"/>
            <a:extLst>
              <a:ext uri="{FF2B5EF4-FFF2-40B4-BE49-F238E27FC236}">
                <a16:creationId xmlns:a16="http://schemas.microsoft.com/office/drawing/2014/main" id="{55DE4002-EF60-7745-8DED-D35E39391DA8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hlinkClick r:id="rId18" action="ppaction://hlinksldjump"/>
            <a:extLst>
              <a:ext uri="{FF2B5EF4-FFF2-40B4-BE49-F238E27FC236}">
                <a16:creationId xmlns:a16="http://schemas.microsoft.com/office/drawing/2014/main" id="{13CE1F38-23EC-934A-8160-BA20E9D55AC2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hlinkClick r:id="rId19" action="ppaction://hlinksldjump"/>
            <a:extLst>
              <a:ext uri="{FF2B5EF4-FFF2-40B4-BE49-F238E27FC236}">
                <a16:creationId xmlns:a16="http://schemas.microsoft.com/office/drawing/2014/main" id="{79427C2A-1024-B249-84E3-153E00CB35B9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Down Arrow 7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A0B01C2-B0CD-1441-9D4F-B793C9ED3CDC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F23790F8-0952-EC4D-BE75-E09E507E3417}"/>
              </a:ext>
            </a:extLst>
          </p:cNvPr>
          <p:cNvSpPr txBox="1">
            <a:spLocks/>
          </p:cNvSpPr>
          <p:nvPr/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65"/>
              <a:t>LEARNING, OPTIMIZING,</a:t>
            </a:r>
            <a:r>
              <a:rPr lang="en-US" kern="0" spc="-430"/>
              <a:t> </a:t>
            </a:r>
            <a:r>
              <a:rPr lang="en-US" kern="0" spc="-75">
                <a:solidFill>
                  <a:srgbClr val="CCDA00"/>
                </a:solidFill>
              </a:rPr>
              <a:t>AND  </a:t>
            </a:r>
            <a:r>
              <a:rPr lang="en-US" kern="0" spc="-100">
                <a:solidFill>
                  <a:srgbClr val="CCDA00"/>
                </a:solidFill>
              </a:rPr>
              <a:t>ADVANCING</a:t>
            </a:r>
            <a:r>
              <a:rPr lang="en-US" kern="0" spc="-150">
                <a:solidFill>
                  <a:srgbClr val="CCDA00"/>
                </a:solidFill>
              </a:rPr>
              <a:t> </a:t>
            </a:r>
            <a:r>
              <a:rPr lang="en-US" kern="0" spc="-75">
                <a:solidFill>
                  <a:srgbClr val="CCDA00"/>
                </a:solidFill>
              </a:rPr>
              <a:t>CARE</a:t>
            </a:r>
            <a:endParaRPr lang="en-US" kern="0" spc="-75" dirty="0">
              <a:solidFill>
                <a:srgbClr val="CCDA00"/>
              </a:solidFill>
            </a:endParaRPr>
          </a:p>
        </p:txBody>
      </p:sp>
      <p:pic>
        <p:nvPicPr>
          <p:cNvPr id="74" name="Picture 73">
            <a:hlinkClick r:id="rId20" action="ppaction://hlinksldjump"/>
            <a:extLst>
              <a:ext uri="{FF2B5EF4-FFF2-40B4-BE49-F238E27FC236}">
                <a16:creationId xmlns:a16="http://schemas.microsoft.com/office/drawing/2014/main" id="{0EACFE43-2DE7-B948-A1B0-578AD5197A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72" name="object 38">
            <a:extLst>
              <a:ext uri="{FF2B5EF4-FFF2-40B4-BE49-F238E27FC236}">
                <a16:creationId xmlns:a16="http://schemas.microsoft.com/office/drawing/2014/main" id="{5E2D19A3-6E9A-174E-B787-3BD6BD72F61B}"/>
              </a:ext>
            </a:extLst>
          </p:cNvPr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9">
            <a:extLst>
              <a:ext uri="{FF2B5EF4-FFF2-40B4-BE49-F238E27FC236}">
                <a16:creationId xmlns:a16="http://schemas.microsoft.com/office/drawing/2014/main" id="{F21FB418-1529-7E46-B42C-EB93ED0ACDD4}"/>
              </a:ext>
            </a:extLst>
          </p:cNvPr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Rectangle 75">
            <a:hlinkClick r:id="rId22" action="ppaction://hlinksldjump"/>
            <a:extLst>
              <a:ext uri="{FF2B5EF4-FFF2-40B4-BE49-F238E27FC236}">
                <a16:creationId xmlns:a16="http://schemas.microsoft.com/office/drawing/2014/main" id="{69A7DEB2-FB04-504E-9DFD-42293685B2D4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2061412-74CC-434C-9BC7-7F0274B9CA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25">
            <a:extLst>
              <a:ext uri="{FF2B5EF4-FFF2-40B4-BE49-F238E27FC236}">
                <a16:creationId xmlns:a16="http://schemas.microsoft.com/office/drawing/2014/main" id="{6F039095-8D3B-9A48-9A87-B63588DDCE7C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42292"/>
            <a:ext cx="6574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CLAIMS </a:t>
            </a:r>
            <a:r>
              <a:rPr sz="2000" b="1" spc="-35" dirty="0">
                <a:solidFill>
                  <a:srgbClr val="00253D"/>
                </a:solidFill>
                <a:latin typeface="Arial"/>
                <a:cs typeface="Arial"/>
              </a:rPr>
              <a:t>LINKING </a:t>
            </a:r>
            <a:r>
              <a:rPr sz="2000" b="1" dirty="0">
                <a:solidFill>
                  <a:srgbClr val="00253D"/>
                </a:solidFill>
                <a:latin typeface="Arial"/>
                <a:cs typeface="Arial"/>
              </a:rPr>
              <a:t>&amp; </a:t>
            </a:r>
            <a:r>
              <a:rPr sz="2000" b="1" spc="-55" dirty="0">
                <a:solidFill>
                  <a:srgbClr val="00253D"/>
                </a:solidFill>
                <a:latin typeface="Arial"/>
                <a:cs typeface="Arial"/>
              </a:rPr>
              <a:t>COMPARISONS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–</a:t>
            </a:r>
            <a:r>
              <a:rPr sz="2000" spc="-3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253D"/>
                </a:solidFill>
                <a:latin typeface="Arial"/>
                <a:cs typeface="Arial"/>
              </a:rPr>
              <a:t>Patient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Compliance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79511" y="4449417"/>
            <a:ext cx="2990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Hub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sz="2000" spc="-30" dirty="0">
                <a:solidFill>
                  <a:srgbClr val="00253D"/>
                </a:solidFill>
                <a:latin typeface="Arial"/>
                <a:cs typeface="Arial"/>
              </a:rPr>
              <a:t>are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20%</a:t>
            </a:r>
            <a:r>
              <a:rPr sz="2000" b="1" spc="-31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253D"/>
                </a:solidFill>
                <a:latin typeface="Arial"/>
                <a:cs typeface="Arial"/>
              </a:rPr>
              <a:t>more 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compliant </a:t>
            </a:r>
            <a:r>
              <a:rPr sz="2000" spc="-20" dirty="0">
                <a:solidFill>
                  <a:srgbClr val="00253D"/>
                </a:solidFill>
                <a:latin typeface="Arial"/>
                <a:cs typeface="Arial"/>
              </a:rPr>
              <a:t>to</a:t>
            </a:r>
            <a:r>
              <a:rPr sz="2000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21814" y="3372174"/>
            <a:ext cx="2009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Duration </a:t>
            </a:r>
            <a:r>
              <a:rPr sz="1200" spc="-15" dirty="0">
                <a:solidFill>
                  <a:srgbClr val="00253D"/>
                </a:solidFill>
                <a:latin typeface="Arial"/>
                <a:cs typeface="Arial"/>
              </a:rPr>
              <a:t>of </a:t>
            </a: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continuous</a:t>
            </a:r>
            <a:r>
              <a:rPr sz="1200" spc="-15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253D"/>
                </a:solidFill>
                <a:latin typeface="Arial"/>
                <a:cs typeface="Arial"/>
              </a:rPr>
              <a:t>therapy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38654" y="3952015"/>
            <a:ext cx="169277" cy="176298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00253D"/>
                </a:solidFill>
                <a:latin typeface="Arial"/>
                <a:cs typeface="Arial"/>
              </a:rPr>
              <a:t>% patients on therapy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36481" y="6258675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00253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16180" y="6265025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20472" y="6265025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83155" y="5816721"/>
            <a:ext cx="5008245" cy="92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9125" marR="689610" indent="130810">
              <a:lnSpc>
                <a:spcPct val="118500"/>
              </a:lnSpc>
              <a:spcBef>
                <a:spcPts val="100"/>
              </a:spcBef>
            </a:pPr>
            <a:r>
              <a:rPr sz="800" spc="-15" dirty="0">
                <a:solidFill>
                  <a:srgbClr val="00253D"/>
                </a:solidFill>
                <a:latin typeface="Arial"/>
                <a:cs typeface="Arial"/>
              </a:rPr>
              <a:t>HUB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sz="800" spc="-114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(n=1,081)  Non-HUB patients</a:t>
            </a:r>
            <a:r>
              <a:rPr sz="800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253D"/>
                </a:solidFill>
                <a:latin typeface="Arial"/>
                <a:cs typeface="Arial"/>
              </a:rPr>
              <a:t>(n=417)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416685">
              <a:lnSpc>
                <a:spcPct val="100000"/>
              </a:lnSpc>
              <a:tabLst>
                <a:tab pos="1886585" algn="l"/>
                <a:tab pos="2400300" algn="l"/>
                <a:tab pos="2895600" algn="l"/>
                <a:tab pos="3399790" algn="l"/>
                <a:tab pos="3903979" algn="l"/>
              </a:tabLst>
            </a:pPr>
            <a:r>
              <a:rPr sz="1000" spc="-15" dirty="0">
                <a:solidFill>
                  <a:srgbClr val="00253D"/>
                </a:solidFill>
                <a:latin typeface="Arial"/>
                <a:cs typeface="Arial"/>
              </a:rPr>
              <a:t>90	</a:t>
            </a:r>
            <a:r>
              <a:rPr sz="1000" spc="-20" dirty="0">
                <a:solidFill>
                  <a:srgbClr val="00253D"/>
                </a:solidFill>
                <a:latin typeface="Arial"/>
                <a:cs typeface="Arial"/>
              </a:rPr>
              <a:t>120	150	180	210	</a:t>
            </a: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240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079500">
              <a:lnSpc>
                <a:spcPct val="100000"/>
              </a:lnSpc>
            </a:pPr>
            <a:r>
              <a:rPr sz="1000" dirty="0">
                <a:solidFill>
                  <a:srgbClr val="00253D"/>
                </a:solidFill>
                <a:latin typeface="Arial"/>
                <a:cs typeface="Arial"/>
              </a:rPr>
              <a:t>Number of days of continuous medication refilling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29166" y="6265025"/>
            <a:ext cx="229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270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46158" y="6265025"/>
            <a:ext cx="229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168389" y="5072355"/>
            <a:ext cx="161925" cy="683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168389" y="4583127"/>
            <a:ext cx="161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00298" y="3612347"/>
            <a:ext cx="229870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solidFill>
                  <a:srgbClr val="00253D"/>
                </a:solidFill>
                <a:latin typeface="Arial"/>
                <a:cs typeface="Arial"/>
              </a:rPr>
              <a:t>80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1347" y="305720"/>
            <a:ext cx="112585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Outcomes  &amp;</a:t>
            </a:r>
            <a:r>
              <a:rPr sz="1900" spc="-2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CCDA00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262725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9846E1D-13BD-1046-884C-D304B67964EA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68" name="object 68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C68BEA4-30A8-0D48-9EFD-D41C66B9B219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86" name="object 86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86FE80-E1A9-9C47-8F10-2CD9EA3225FD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4" name="object 94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599AD14-D4D2-6A43-ABA8-2A0A7853B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0597" y="3716064"/>
            <a:ext cx="5052224" cy="2487486"/>
          </a:xfrm>
          <a:prstGeom prst="rect">
            <a:avLst/>
          </a:prstGeom>
        </p:spPr>
      </p:pic>
      <p:sp>
        <p:nvSpPr>
          <p:cNvPr id="62" name="object 39">
            <a:extLst>
              <a:ext uri="{FF2B5EF4-FFF2-40B4-BE49-F238E27FC236}">
                <a16:creationId xmlns:a16="http://schemas.microsoft.com/office/drawing/2014/main" id="{4F05ACC4-A4CE-4644-823E-C20B126FC424}"/>
              </a:ext>
            </a:extLst>
          </p:cNvPr>
          <p:cNvSpPr>
            <a:spLocks noChangeAspect="1"/>
          </p:cNvSpPr>
          <p:nvPr/>
        </p:nvSpPr>
        <p:spPr>
          <a:xfrm>
            <a:off x="9838863" y="0"/>
            <a:ext cx="4791506" cy="3931920"/>
          </a:xfrm>
          <a:custGeom>
            <a:avLst/>
            <a:gdLst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0 w 4791536"/>
              <a:gd name="connsiteY3" fmla="*/ 3931945 h 3931945"/>
              <a:gd name="connsiteX4" fmla="*/ 0 w 4791536"/>
              <a:gd name="connsiteY4" fmla="*/ 0 h 3931945"/>
              <a:gd name="connsiteX0" fmla="*/ 0 w 4791536"/>
              <a:gd name="connsiteY0" fmla="*/ 0 h 3931945"/>
              <a:gd name="connsiteX1" fmla="*/ 4791536 w 4791536"/>
              <a:gd name="connsiteY1" fmla="*/ 0 h 3931945"/>
              <a:gd name="connsiteX2" fmla="*/ 4791536 w 4791536"/>
              <a:gd name="connsiteY2" fmla="*/ 3931945 h 3931945"/>
              <a:gd name="connsiteX3" fmla="*/ 2096429 w 4791536"/>
              <a:gd name="connsiteY3" fmla="*/ 1724004 h 3931945"/>
              <a:gd name="connsiteX4" fmla="*/ 0 w 4791536"/>
              <a:gd name="connsiteY4" fmla="*/ 0 h 393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536" h="3931945">
                <a:moveTo>
                  <a:pt x="0" y="0"/>
                </a:moveTo>
                <a:lnTo>
                  <a:pt x="4791536" y="0"/>
                </a:lnTo>
                <a:lnTo>
                  <a:pt x="4791536" y="3931945"/>
                </a:lnTo>
                <a:lnTo>
                  <a:pt x="2096429" y="172400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555" t="-27763" r="-22099" b="-15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E408BA-98C1-9D41-92BA-8B65F1ECEC38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97" name="object 21">
              <a:extLst>
                <a:ext uri="{FF2B5EF4-FFF2-40B4-BE49-F238E27FC236}">
                  <a16:creationId xmlns:a16="http://schemas.microsoft.com/office/drawing/2014/main" id="{E866B738-2B98-EC48-AAE2-FBE009A40282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98" name="object 22">
              <a:extLst>
                <a:ext uri="{FF2B5EF4-FFF2-40B4-BE49-F238E27FC236}">
                  <a16:creationId xmlns:a16="http://schemas.microsoft.com/office/drawing/2014/main" id="{68C96065-D192-0C45-8E79-D8BC900E0A1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3">
              <a:extLst>
                <a:ext uri="{FF2B5EF4-FFF2-40B4-BE49-F238E27FC236}">
                  <a16:creationId xmlns:a16="http://schemas.microsoft.com/office/drawing/2014/main" id="{16998113-66C3-5A4A-BE3C-3182794B4DE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Rectangle 100">
            <a:hlinkClick r:id="rId16" action="ppaction://hlinksldjump"/>
            <a:extLst>
              <a:ext uri="{FF2B5EF4-FFF2-40B4-BE49-F238E27FC236}">
                <a16:creationId xmlns:a16="http://schemas.microsoft.com/office/drawing/2014/main" id="{5241EE77-6777-A241-9085-05ADCF179CF6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hlinkClick r:id="rId17" action="ppaction://hlinksldjump"/>
            <a:extLst>
              <a:ext uri="{FF2B5EF4-FFF2-40B4-BE49-F238E27FC236}">
                <a16:creationId xmlns:a16="http://schemas.microsoft.com/office/drawing/2014/main" id="{2CEBFD47-7455-4A48-B30E-C8FC9E2F45C8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8" action="ppaction://hlinksldjump"/>
            <a:extLst>
              <a:ext uri="{FF2B5EF4-FFF2-40B4-BE49-F238E27FC236}">
                <a16:creationId xmlns:a16="http://schemas.microsoft.com/office/drawing/2014/main" id="{27828D48-6CFA-D84D-970C-DF23C608F6A1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hlinkClick r:id="rId19" action="ppaction://hlinksldjump"/>
            <a:extLst>
              <a:ext uri="{FF2B5EF4-FFF2-40B4-BE49-F238E27FC236}">
                <a16:creationId xmlns:a16="http://schemas.microsoft.com/office/drawing/2014/main" id="{8DE111F0-612C-5348-AD12-71EFBEE94621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own Arrow 1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474EA57-B769-FC40-A263-DC028A97B9BA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bject 2">
            <a:extLst>
              <a:ext uri="{FF2B5EF4-FFF2-40B4-BE49-F238E27FC236}">
                <a16:creationId xmlns:a16="http://schemas.microsoft.com/office/drawing/2014/main" id="{93470051-FF13-9549-BFF1-02E507E0EA4B}"/>
              </a:ext>
            </a:extLst>
          </p:cNvPr>
          <p:cNvSpPr txBox="1">
            <a:spLocks/>
          </p:cNvSpPr>
          <p:nvPr/>
        </p:nvSpPr>
        <p:spPr>
          <a:xfrm>
            <a:off x="1980692" y="838076"/>
            <a:ext cx="61575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65"/>
              <a:t>LEARNING, OPTIMIZING,</a:t>
            </a:r>
            <a:r>
              <a:rPr lang="en-US" kern="0" spc="-430"/>
              <a:t> </a:t>
            </a:r>
            <a:r>
              <a:rPr lang="en-US" kern="0" spc="-75">
                <a:solidFill>
                  <a:srgbClr val="CCDA00"/>
                </a:solidFill>
              </a:rPr>
              <a:t>AND  </a:t>
            </a:r>
            <a:r>
              <a:rPr lang="en-US" kern="0" spc="-100">
                <a:solidFill>
                  <a:srgbClr val="CCDA00"/>
                </a:solidFill>
              </a:rPr>
              <a:t>ADVANCING</a:t>
            </a:r>
            <a:r>
              <a:rPr lang="en-US" kern="0" spc="-150">
                <a:solidFill>
                  <a:srgbClr val="CCDA00"/>
                </a:solidFill>
              </a:rPr>
              <a:t> </a:t>
            </a:r>
            <a:r>
              <a:rPr lang="en-US" kern="0" spc="-75">
                <a:solidFill>
                  <a:srgbClr val="CCDA00"/>
                </a:solidFill>
              </a:rPr>
              <a:t>CARE</a:t>
            </a:r>
            <a:endParaRPr lang="en-US" kern="0" spc="-75" dirty="0">
              <a:solidFill>
                <a:srgbClr val="CCDA00"/>
              </a:solidFill>
            </a:endParaRPr>
          </a:p>
        </p:txBody>
      </p:sp>
      <p:pic>
        <p:nvPicPr>
          <p:cNvPr id="115" name="Picture 114">
            <a:hlinkClick r:id="rId20" action="ppaction://hlinksldjump"/>
            <a:extLst>
              <a:ext uri="{FF2B5EF4-FFF2-40B4-BE49-F238E27FC236}">
                <a16:creationId xmlns:a16="http://schemas.microsoft.com/office/drawing/2014/main" id="{967B6C5B-BA3C-1846-991A-7A0CAE9DAD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99" name="object 38">
            <a:extLst>
              <a:ext uri="{FF2B5EF4-FFF2-40B4-BE49-F238E27FC236}">
                <a16:creationId xmlns:a16="http://schemas.microsoft.com/office/drawing/2014/main" id="{90746AC5-F2AB-2C44-8B27-69C689D3E737}"/>
              </a:ext>
            </a:extLst>
          </p:cNvPr>
          <p:cNvSpPr/>
          <p:nvPr/>
        </p:nvSpPr>
        <p:spPr>
          <a:xfrm>
            <a:off x="0" y="5608835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1056513" y="0"/>
                </a:moveTo>
                <a:lnTo>
                  <a:pt x="0" y="0"/>
                </a:lnTo>
                <a:lnTo>
                  <a:pt x="0" y="1012825"/>
                </a:lnTo>
                <a:lnTo>
                  <a:pt x="904113" y="1012825"/>
                </a:lnTo>
                <a:lnTo>
                  <a:pt x="992219" y="1010443"/>
                </a:lnTo>
                <a:lnTo>
                  <a:pt x="1037463" y="993775"/>
                </a:lnTo>
                <a:lnTo>
                  <a:pt x="1054131" y="948531"/>
                </a:lnTo>
                <a:lnTo>
                  <a:pt x="1056513" y="860425"/>
                </a:lnTo>
                <a:lnTo>
                  <a:pt x="10565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9">
            <a:extLst>
              <a:ext uri="{FF2B5EF4-FFF2-40B4-BE49-F238E27FC236}">
                <a16:creationId xmlns:a16="http://schemas.microsoft.com/office/drawing/2014/main" id="{D47E88C6-81D8-024A-AE29-54A7BB23F6B2}"/>
              </a:ext>
            </a:extLst>
          </p:cNvPr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Rectangle 115">
            <a:hlinkClick r:id="rId22" action="ppaction://hlinksldjump"/>
            <a:extLst>
              <a:ext uri="{FF2B5EF4-FFF2-40B4-BE49-F238E27FC236}">
                <a16:creationId xmlns:a16="http://schemas.microsoft.com/office/drawing/2014/main" id="{DE69AE9D-6B1B-7F42-8C1F-81DB30AB0BB7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5913E68-998B-6343-B9F6-EDD1F7CE5B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0788" y="5840560"/>
            <a:ext cx="445736" cy="5502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5090" y="532148"/>
            <a:ext cx="12100219" cy="1447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36525" marR="5080">
              <a:lnSpc>
                <a:spcPts val="3500"/>
              </a:lnSpc>
              <a:spcBef>
                <a:spcPts val="800"/>
              </a:spcBef>
            </a:pPr>
            <a:r>
              <a:rPr spc="-65" dirty="0">
                <a:solidFill>
                  <a:srgbClr val="CCDA00"/>
                </a:solidFill>
              </a:rPr>
              <a:t>IMPROVING </a:t>
            </a:r>
            <a:r>
              <a:rPr spc="-70" dirty="0">
                <a:solidFill>
                  <a:srgbClr val="CCDA00"/>
                </a:solidFill>
              </a:rPr>
              <a:t>JOURNEYS </a:t>
            </a:r>
            <a:r>
              <a:rPr spc="-50" dirty="0">
                <a:solidFill>
                  <a:srgbClr val="CCDA00"/>
                </a:solidFill>
              </a:rPr>
              <a:t>AND </a:t>
            </a:r>
            <a:r>
              <a:rPr spc="-65" dirty="0">
                <a:solidFill>
                  <a:srgbClr val="CCDA00"/>
                </a:solidFill>
              </a:rPr>
              <a:t>OUTCOMES </a:t>
            </a:r>
            <a:r>
              <a:rPr spc="-60" dirty="0"/>
              <a:t>THROUGH </a:t>
            </a:r>
            <a:r>
              <a:rPr dirty="0"/>
              <a:t>A  </a:t>
            </a:r>
            <a:r>
              <a:rPr spc="-120" dirty="0"/>
              <a:t>PATIENT-FOCUSED </a:t>
            </a:r>
            <a:r>
              <a:rPr spc="-100" dirty="0"/>
              <a:t>CULTURE, </a:t>
            </a:r>
            <a:r>
              <a:rPr spc="-65" dirty="0"/>
              <a:t>OPTIMIZED</a:t>
            </a:r>
            <a:r>
              <a:rPr spc="-160" dirty="0"/>
              <a:t> </a:t>
            </a:r>
            <a:r>
              <a:rPr spc="-100" dirty="0"/>
              <a:t>TECHNOLOGY,  </a:t>
            </a:r>
            <a:r>
              <a:rPr spc="-50" dirty="0"/>
              <a:t>AND </a:t>
            </a:r>
            <a:r>
              <a:rPr spc="-114" dirty="0"/>
              <a:t>DATA-DRIVEN</a:t>
            </a:r>
            <a:r>
              <a:rPr spc="-245" dirty="0"/>
              <a:t> </a:t>
            </a:r>
            <a:r>
              <a:rPr spc="-70" dirty="0"/>
              <a:t>INSIGHTS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502954" y="2349679"/>
            <a:ext cx="11746445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ENGAGING </a:t>
            </a:r>
            <a:r>
              <a:rPr sz="2150" b="1" spc="-40" dirty="0">
                <a:solidFill>
                  <a:srgbClr val="00253D"/>
                </a:solidFill>
                <a:latin typeface="Arial"/>
                <a:cs typeface="Arial"/>
              </a:rPr>
              <a:t>PATIENTS</a:t>
            </a:r>
            <a:r>
              <a:rPr lang="en-US" sz="2000" b="1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125" b="1" baseline="-4040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baseline="-4040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TRANSFORMING </a:t>
            </a:r>
            <a:r>
              <a:rPr sz="2150" b="1" spc="-5" dirty="0">
                <a:solidFill>
                  <a:srgbClr val="00253D"/>
                </a:solidFill>
                <a:latin typeface="Arial"/>
                <a:cs typeface="Arial"/>
              </a:rPr>
              <a:t>CARE</a:t>
            </a:r>
            <a:r>
              <a:rPr lang="en-US" sz="2000" b="1" spc="55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4125" b="1" baseline="-4040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baseline="-4040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150" b="1" spc="-5" dirty="0">
                <a:solidFill>
                  <a:srgbClr val="00253D"/>
                </a:solidFill>
                <a:latin typeface="Arial"/>
                <a:cs typeface="Arial"/>
              </a:rPr>
              <a:t>CONNECTING</a:t>
            </a:r>
            <a:r>
              <a:rPr lang="en-US" sz="2150" b="1" spc="-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215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4125" baseline="-404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6102642"/>
            <a:ext cx="14630400" cy="871219"/>
          </a:xfrm>
          <a:custGeom>
            <a:avLst/>
            <a:gdLst/>
            <a:ahLst/>
            <a:cxnLst/>
            <a:rect l="l" t="t" r="r" b="b"/>
            <a:pathLst>
              <a:path w="14630400" h="871220">
                <a:moveTo>
                  <a:pt x="0" y="871080"/>
                </a:moveTo>
                <a:lnTo>
                  <a:pt x="14630400" y="871080"/>
                </a:lnTo>
                <a:lnTo>
                  <a:pt x="14630400" y="0"/>
                </a:lnTo>
                <a:lnTo>
                  <a:pt x="0" y="0"/>
                </a:lnTo>
                <a:lnTo>
                  <a:pt x="0" y="87108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300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5507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171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5503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5633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454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7208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3454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6234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94441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7106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94438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72051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50258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2924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50255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727869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206076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08740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06072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8368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76189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264557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6189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8871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9200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0427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5275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41392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78FDAB6-E820-4845-BA18-92271CA3AC41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7" name="object 21">
              <a:extLst>
                <a:ext uri="{FF2B5EF4-FFF2-40B4-BE49-F238E27FC236}">
                  <a16:creationId xmlns:a16="http://schemas.microsoft.com/office/drawing/2014/main" id="{1190BE97-E18D-6D46-AFE0-7B66D1D59D73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108" name="object 22">
              <a:extLst>
                <a:ext uri="{FF2B5EF4-FFF2-40B4-BE49-F238E27FC236}">
                  <a16:creationId xmlns:a16="http://schemas.microsoft.com/office/drawing/2014/main" id="{5D8A53AB-E980-7248-B867-74018062C241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3">
              <a:extLst>
                <a:ext uri="{FF2B5EF4-FFF2-40B4-BE49-F238E27FC236}">
                  <a16:creationId xmlns:a16="http://schemas.microsoft.com/office/drawing/2014/main" id="{0454084A-99AD-B24A-82FC-9B902B864D49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48">
            <a:extLst>
              <a:ext uri="{FF2B5EF4-FFF2-40B4-BE49-F238E27FC236}">
                <a16:creationId xmlns:a16="http://schemas.microsoft.com/office/drawing/2014/main" id="{14FDA232-965D-B245-BF5C-6F20764F907F}"/>
              </a:ext>
            </a:extLst>
          </p:cNvPr>
          <p:cNvSpPr txBox="1"/>
          <p:nvPr/>
        </p:nvSpPr>
        <p:spPr>
          <a:xfrm>
            <a:off x="1484609" y="5069645"/>
            <a:ext cx="155321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5910" marR="5080" indent="-28384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CONNECTED  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5" name="object 49">
            <a:extLst>
              <a:ext uri="{FF2B5EF4-FFF2-40B4-BE49-F238E27FC236}">
                <a16:creationId xmlns:a16="http://schemas.microsoft.com/office/drawing/2014/main" id="{ED39273F-749C-A847-82BA-FC522ECC3EE8}"/>
              </a:ext>
            </a:extLst>
          </p:cNvPr>
          <p:cNvSpPr txBox="1"/>
          <p:nvPr/>
        </p:nvSpPr>
        <p:spPr>
          <a:xfrm>
            <a:off x="6656789" y="5069645"/>
            <a:ext cx="144272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47320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CLINICAL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EDUC</a:t>
            </a:r>
            <a:r>
              <a:rPr sz="1900" b="1" spc="-140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6" name="object 50">
            <a:extLst>
              <a:ext uri="{FF2B5EF4-FFF2-40B4-BE49-F238E27FC236}">
                <a16:creationId xmlns:a16="http://schemas.microsoft.com/office/drawing/2014/main" id="{C308951B-C37F-B94C-9CD1-D2973765023F}"/>
              </a:ext>
            </a:extLst>
          </p:cNvPr>
          <p:cNvSpPr txBox="1"/>
          <p:nvPr/>
        </p:nvSpPr>
        <p:spPr>
          <a:xfrm>
            <a:off x="4211262" y="5069645"/>
            <a:ext cx="124142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0477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ACCESS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SE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R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7" name="object 51">
            <a:extLst>
              <a:ext uri="{FF2B5EF4-FFF2-40B4-BE49-F238E27FC236}">
                <a16:creationId xmlns:a16="http://schemas.microsoft.com/office/drawing/2014/main" id="{5EE64089-63C3-324A-8F4A-2AA8C6E4BA1B}"/>
              </a:ext>
            </a:extLst>
          </p:cNvPr>
          <p:cNvSpPr txBox="1"/>
          <p:nvPr/>
        </p:nvSpPr>
        <p:spPr>
          <a:xfrm>
            <a:off x="8999401" y="5069645"/>
            <a:ext cx="1898014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9372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CARE  COORDIN</a:t>
            </a:r>
            <a:r>
              <a:rPr sz="1900" b="1" spc="-145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8" name="object 52">
            <a:extLst>
              <a:ext uri="{FF2B5EF4-FFF2-40B4-BE49-F238E27FC236}">
                <a16:creationId xmlns:a16="http://schemas.microsoft.com/office/drawing/2014/main" id="{654AAC71-747A-6F43-B89B-58D4AFF5552E}"/>
              </a:ext>
            </a:extLst>
          </p:cNvPr>
          <p:cNvSpPr txBox="1"/>
          <p:nvPr/>
        </p:nvSpPr>
        <p:spPr>
          <a:xfrm>
            <a:off x="11776847" y="5069645"/>
            <a:ext cx="14204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88595" marR="5080" indent="-176530">
              <a:lnSpc>
                <a:spcPts val="2200"/>
              </a:lnSpc>
              <a:spcBef>
                <a:spcPts val="240"/>
              </a:spcBef>
            </a:pP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OUTCOMES  &amp;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9" name="Picture 138">
            <a:hlinkClick r:id="rId2" action="ppaction://hlinksldjump"/>
            <a:extLst>
              <a:ext uri="{FF2B5EF4-FFF2-40B4-BE49-F238E27FC236}">
                <a16:creationId xmlns:a16="http://schemas.microsoft.com/office/drawing/2014/main" id="{C6CB63BA-AE5A-444B-84B3-0C3B1A74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65" name="object 7">
            <a:extLst>
              <a:ext uri="{FF2B5EF4-FFF2-40B4-BE49-F238E27FC236}">
                <a16:creationId xmlns:a16="http://schemas.microsoft.com/office/drawing/2014/main" id="{65367D7D-FB65-9A4C-BA76-43818641B355}"/>
              </a:ext>
            </a:extLst>
          </p:cNvPr>
          <p:cNvSpPr/>
          <p:nvPr/>
        </p:nvSpPr>
        <p:spPr>
          <a:xfrm>
            <a:off x="1371600" y="3071685"/>
            <a:ext cx="1625600" cy="1764664"/>
          </a:xfrm>
          <a:custGeom>
            <a:avLst/>
            <a:gdLst/>
            <a:ahLst/>
            <a:cxnLst/>
            <a:rect l="l" t="t" r="r" b="b"/>
            <a:pathLst>
              <a:path w="1625600" h="1764664">
                <a:moveTo>
                  <a:pt x="1585556" y="349326"/>
                </a:moveTo>
                <a:lnTo>
                  <a:pt x="1554916" y="311137"/>
                </a:lnTo>
                <a:lnTo>
                  <a:pt x="1522534" y="274955"/>
                </a:lnTo>
                <a:lnTo>
                  <a:pt x="1488490" y="240818"/>
                </a:lnTo>
                <a:lnTo>
                  <a:pt x="1452864" y="208766"/>
                </a:lnTo>
                <a:lnTo>
                  <a:pt x="1415738" y="178840"/>
                </a:lnTo>
                <a:lnTo>
                  <a:pt x="1377190" y="151078"/>
                </a:lnTo>
                <a:lnTo>
                  <a:pt x="1337302" y="125522"/>
                </a:lnTo>
                <a:lnTo>
                  <a:pt x="1296154" y="102211"/>
                </a:lnTo>
                <a:lnTo>
                  <a:pt x="1253825" y="81184"/>
                </a:lnTo>
                <a:lnTo>
                  <a:pt x="1210397" y="62482"/>
                </a:lnTo>
                <a:lnTo>
                  <a:pt x="1165949" y="46144"/>
                </a:lnTo>
                <a:lnTo>
                  <a:pt x="1120561" y="32210"/>
                </a:lnTo>
                <a:lnTo>
                  <a:pt x="1074315" y="20721"/>
                </a:lnTo>
                <a:lnTo>
                  <a:pt x="1027290" y="11715"/>
                </a:lnTo>
                <a:lnTo>
                  <a:pt x="979566" y="5233"/>
                </a:lnTo>
                <a:lnTo>
                  <a:pt x="931225" y="1314"/>
                </a:lnTo>
                <a:lnTo>
                  <a:pt x="882345" y="0"/>
                </a:lnTo>
                <a:lnTo>
                  <a:pt x="834006" y="1308"/>
                </a:lnTo>
                <a:lnTo>
                  <a:pt x="786340" y="5187"/>
                </a:lnTo>
                <a:lnTo>
                  <a:pt x="739414" y="11569"/>
                </a:lnTo>
                <a:lnTo>
                  <a:pt x="693296" y="20386"/>
                </a:lnTo>
                <a:lnTo>
                  <a:pt x="648054" y="31571"/>
                </a:lnTo>
                <a:lnTo>
                  <a:pt x="603755" y="45056"/>
                </a:lnTo>
                <a:lnTo>
                  <a:pt x="560469" y="60772"/>
                </a:lnTo>
                <a:lnTo>
                  <a:pt x="518261" y="78653"/>
                </a:lnTo>
                <a:lnTo>
                  <a:pt x="477201" y="98630"/>
                </a:lnTo>
                <a:lnTo>
                  <a:pt x="437356" y="120636"/>
                </a:lnTo>
                <a:lnTo>
                  <a:pt x="398793" y="144602"/>
                </a:lnTo>
                <a:lnTo>
                  <a:pt x="361581" y="170462"/>
                </a:lnTo>
                <a:lnTo>
                  <a:pt x="325787" y="198146"/>
                </a:lnTo>
                <a:lnTo>
                  <a:pt x="291479" y="227588"/>
                </a:lnTo>
                <a:lnTo>
                  <a:pt x="258725" y="258719"/>
                </a:lnTo>
                <a:lnTo>
                  <a:pt x="227594" y="291472"/>
                </a:lnTo>
                <a:lnTo>
                  <a:pt x="198151" y="325779"/>
                </a:lnTo>
                <a:lnTo>
                  <a:pt x="170466" y="361572"/>
                </a:lnTo>
                <a:lnTo>
                  <a:pt x="144606" y="398784"/>
                </a:lnTo>
                <a:lnTo>
                  <a:pt x="120639" y="437346"/>
                </a:lnTo>
                <a:lnTo>
                  <a:pt x="98633" y="477191"/>
                </a:lnTo>
                <a:lnTo>
                  <a:pt x="78655" y="518251"/>
                </a:lnTo>
                <a:lnTo>
                  <a:pt x="60774" y="560458"/>
                </a:lnTo>
                <a:lnTo>
                  <a:pt x="45057" y="603744"/>
                </a:lnTo>
                <a:lnTo>
                  <a:pt x="31572" y="648042"/>
                </a:lnTo>
                <a:lnTo>
                  <a:pt x="20387" y="693284"/>
                </a:lnTo>
                <a:lnTo>
                  <a:pt x="11569" y="739401"/>
                </a:lnTo>
                <a:lnTo>
                  <a:pt x="5187" y="786327"/>
                </a:lnTo>
                <a:lnTo>
                  <a:pt x="1308" y="833993"/>
                </a:lnTo>
                <a:lnTo>
                  <a:pt x="0" y="882332"/>
                </a:lnTo>
                <a:lnTo>
                  <a:pt x="1308" y="930671"/>
                </a:lnTo>
                <a:lnTo>
                  <a:pt x="5187" y="978337"/>
                </a:lnTo>
                <a:lnTo>
                  <a:pt x="11569" y="1025263"/>
                </a:lnTo>
                <a:lnTo>
                  <a:pt x="20387" y="1071380"/>
                </a:lnTo>
                <a:lnTo>
                  <a:pt x="31572" y="1116622"/>
                </a:lnTo>
                <a:lnTo>
                  <a:pt x="45057" y="1160920"/>
                </a:lnTo>
                <a:lnTo>
                  <a:pt x="60774" y="1204206"/>
                </a:lnTo>
                <a:lnTo>
                  <a:pt x="78655" y="1246413"/>
                </a:lnTo>
                <a:lnTo>
                  <a:pt x="98633" y="1287473"/>
                </a:lnTo>
                <a:lnTo>
                  <a:pt x="120639" y="1327318"/>
                </a:lnTo>
                <a:lnTo>
                  <a:pt x="144606" y="1365880"/>
                </a:lnTo>
                <a:lnTo>
                  <a:pt x="170466" y="1403092"/>
                </a:lnTo>
                <a:lnTo>
                  <a:pt x="198151" y="1438885"/>
                </a:lnTo>
                <a:lnTo>
                  <a:pt x="227594" y="1473192"/>
                </a:lnTo>
                <a:lnTo>
                  <a:pt x="258725" y="1505945"/>
                </a:lnTo>
                <a:lnTo>
                  <a:pt x="291479" y="1537076"/>
                </a:lnTo>
                <a:lnTo>
                  <a:pt x="325787" y="1566518"/>
                </a:lnTo>
                <a:lnTo>
                  <a:pt x="361581" y="1594202"/>
                </a:lnTo>
                <a:lnTo>
                  <a:pt x="398793" y="1620062"/>
                </a:lnTo>
                <a:lnTo>
                  <a:pt x="437356" y="1644028"/>
                </a:lnTo>
                <a:lnTo>
                  <a:pt x="477201" y="1666034"/>
                </a:lnTo>
                <a:lnTo>
                  <a:pt x="518261" y="1686011"/>
                </a:lnTo>
                <a:lnTo>
                  <a:pt x="560469" y="1703892"/>
                </a:lnTo>
                <a:lnTo>
                  <a:pt x="603755" y="1719608"/>
                </a:lnTo>
                <a:lnTo>
                  <a:pt x="648054" y="1733093"/>
                </a:lnTo>
                <a:lnTo>
                  <a:pt x="693296" y="1744278"/>
                </a:lnTo>
                <a:lnTo>
                  <a:pt x="739414" y="1753095"/>
                </a:lnTo>
                <a:lnTo>
                  <a:pt x="786340" y="1759477"/>
                </a:lnTo>
                <a:lnTo>
                  <a:pt x="834006" y="1763356"/>
                </a:lnTo>
                <a:lnTo>
                  <a:pt x="882345" y="1764664"/>
                </a:lnTo>
                <a:lnTo>
                  <a:pt x="932407" y="1763267"/>
                </a:lnTo>
                <a:lnTo>
                  <a:pt x="981930" y="1759110"/>
                </a:lnTo>
                <a:lnTo>
                  <a:pt x="1030821" y="1752244"/>
                </a:lnTo>
                <a:lnTo>
                  <a:pt x="1078987" y="1742718"/>
                </a:lnTo>
                <a:lnTo>
                  <a:pt x="1126336" y="1730585"/>
                </a:lnTo>
                <a:lnTo>
                  <a:pt x="1172774" y="1715894"/>
                </a:lnTo>
                <a:lnTo>
                  <a:pt x="1218209" y="1698697"/>
                </a:lnTo>
                <a:lnTo>
                  <a:pt x="1262548" y="1679044"/>
                </a:lnTo>
                <a:lnTo>
                  <a:pt x="1305698" y="1656986"/>
                </a:lnTo>
                <a:lnTo>
                  <a:pt x="1347566" y="1632574"/>
                </a:lnTo>
                <a:lnTo>
                  <a:pt x="1388059" y="1605858"/>
                </a:lnTo>
                <a:lnTo>
                  <a:pt x="1427084" y="1576889"/>
                </a:lnTo>
                <a:lnTo>
                  <a:pt x="1464550" y="1545718"/>
                </a:lnTo>
                <a:lnTo>
                  <a:pt x="1500361" y="1512396"/>
                </a:lnTo>
                <a:lnTo>
                  <a:pt x="1534427" y="1476973"/>
                </a:lnTo>
                <a:lnTo>
                  <a:pt x="1566654" y="1439500"/>
                </a:lnTo>
                <a:lnTo>
                  <a:pt x="1596948" y="1400028"/>
                </a:lnTo>
                <a:lnTo>
                  <a:pt x="1625219" y="1358607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0C2916EE-1371-DA46-8C96-42A7AE86DF7D}"/>
              </a:ext>
            </a:extLst>
          </p:cNvPr>
          <p:cNvSpPr/>
          <p:nvPr/>
        </p:nvSpPr>
        <p:spPr>
          <a:xfrm>
            <a:off x="3964339" y="3041423"/>
            <a:ext cx="1736089" cy="1765300"/>
          </a:xfrm>
          <a:custGeom>
            <a:avLst/>
            <a:gdLst/>
            <a:ahLst/>
            <a:cxnLst/>
            <a:rect l="l" t="t" r="r" b="b"/>
            <a:pathLst>
              <a:path w="1736089" h="1765300">
                <a:moveTo>
                  <a:pt x="1386477" y="158673"/>
                </a:moveTo>
                <a:lnTo>
                  <a:pt x="1345536" y="131823"/>
                </a:lnTo>
                <a:lnTo>
                  <a:pt x="1303558" y="107419"/>
                </a:lnTo>
                <a:lnTo>
                  <a:pt x="1260632" y="85474"/>
                </a:lnTo>
                <a:lnTo>
                  <a:pt x="1216846" y="66000"/>
                </a:lnTo>
                <a:lnTo>
                  <a:pt x="1172290" y="49011"/>
                </a:lnTo>
                <a:lnTo>
                  <a:pt x="1127051" y="34521"/>
                </a:lnTo>
                <a:lnTo>
                  <a:pt x="1081218" y="22542"/>
                </a:lnTo>
                <a:lnTo>
                  <a:pt x="1034880" y="13087"/>
                </a:lnTo>
                <a:lnTo>
                  <a:pt x="988125" y="6170"/>
                </a:lnTo>
                <a:lnTo>
                  <a:pt x="941043" y="1803"/>
                </a:lnTo>
                <a:lnTo>
                  <a:pt x="893721" y="0"/>
                </a:lnTo>
                <a:lnTo>
                  <a:pt x="846249" y="773"/>
                </a:lnTo>
                <a:lnTo>
                  <a:pt x="798715" y="4137"/>
                </a:lnTo>
                <a:lnTo>
                  <a:pt x="751207" y="10103"/>
                </a:lnTo>
                <a:lnTo>
                  <a:pt x="703815" y="18685"/>
                </a:lnTo>
                <a:lnTo>
                  <a:pt x="656627" y="29897"/>
                </a:lnTo>
                <a:lnTo>
                  <a:pt x="609732" y="43751"/>
                </a:lnTo>
                <a:lnTo>
                  <a:pt x="564163" y="59932"/>
                </a:lnTo>
                <a:lnTo>
                  <a:pt x="520029" y="78351"/>
                </a:lnTo>
                <a:lnTo>
                  <a:pt x="477372" y="98922"/>
                </a:lnTo>
                <a:lnTo>
                  <a:pt x="436236" y="121559"/>
                </a:lnTo>
                <a:lnTo>
                  <a:pt x="396665" y="146177"/>
                </a:lnTo>
                <a:lnTo>
                  <a:pt x="358702" y="172690"/>
                </a:lnTo>
                <a:lnTo>
                  <a:pt x="322391" y="201014"/>
                </a:lnTo>
                <a:lnTo>
                  <a:pt x="287775" y="231063"/>
                </a:lnTo>
                <a:lnTo>
                  <a:pt x="254898" y="262750"/>
                </a:lnTo>
                <a:lnTo>
                  <a:pt x="223803" y="295992"/>
                </a:lnTo>
                <a:lnTo>
                  <a:pt x="194535" y="330702"/>
                </a:lnTo>
                <a:lnTo>
                  <a:pt x="167135" y="366795"/>
                </a:lnTo>
                <a:lnTo>
                  <a:pt x="141649" y="404185"/>
                </a:lnTo>
                <a:lnTo>
                  <a:pt x="118119" y="442788"/>
                </a:lnTo>
                <a:lnTo>
                  <a:pt x="96588" y="482517"/>
                </a:lnTo>
                <a:lnTo>
                  <a:pt x="77102" y="523287"/>
                </a:lnTo>
                <a:lnTo>
                  <a:pt x="59702" y="565014"/>
                </a:lnTo>
                <a:lnTo>
                  <a:pt x="44433" y="607610"/>
                </a:lnTo>
                <a:lnTo>
                  <a:pt x="31339" y="650992"/>
                </a:lnTo>
                <a:lnTo>
                  <a:pt x="20461" y="695073"/>
                </a:lnTo>
                <a:lnTo>
                  <a:pt x="11845" y="739768"/>
                </a:lnTo>
                <a:lnTo>
                  <a:pt x="5534" y="784992"/>
                </a:lnTo>
                <a:lnTo>
                  <a:pt x="1571" y="830659"/>
                </a:lnTo>
                <a:lnTo>
                  <a:pt x="0" y="876683"/>
                </a:lnTo>
                <a:lnTo>
                  <a:pt x="863" y="922980"/>
                </a:lnTo>
                <a:lnTo>
                  <a:pt x="4206" y="969464"/>
                </a:lnTo>
                <a:lnTo>
                  <a:pt x="10071" y="1016050"/>
                </a:lnTo>
                <a:lnTo>
                  <a:pt x="18502" y="1062651"/>
                </a:lnTo>
                <a:lnTo>
                  <a:pt x="29543" y="1109183"/>
                </a:lnTo>
                <a:lnTo>
                  <a:pt x="43236" y="1155560"/>
                </a:lnTo>
                <a:lnTo>
                  <a:pt x="59417" y="1201129"/>
                </a:lnTo>
                <a:lnTo>
                  <a:pt x="77836" y="1245263"/>
                </a:lnTo>
                <a:lnTo>
                  <a:pt x="98406" y="1287920"/>
                </a:lnTo>
                <a:lnTo>
                  <a:pt x="121043" y="1329056"/>
                </a:lnTo>
                <a:lnTo>
                  <a:pt x="145662" y="1368627"/>
                </a:lnTo>
                <a:lnTo>
                  <a:pt x="172175" y="1406590"/>
                </a:lnTo>
                <a:lnTo>
                  <a:pt x="200499" y="1442901"/>
                </a:lnTo>
                <a:lnTo>
                  <a:pt x="230547" y="1477517"/>
                </a:lnTo>
                <a:lnTo>
                  <a:pt x="262235" y="1510394"/>
                </a:lnTo>
                <a:lnTo>
                  <a:pt x="295477" y="1541488"/>
                </a:lnTo>
                <a:lnTo>
                  <a:pt x="330187" y="1570757"/>
                </a:lnTo>
                <a:lnTo>
                  <a:pt x="366279" y="1598157"/>
                </a:lnTo>
                <a:lnTo>
                  <a:pt x="403670" y="1623643"/>
                </a:lnTo>
                <a:lnTo>
                  <a:pt x="442273" y="1647173"/>
                </a:lnTo>
                <a:lnTo>
                  <a:pt x="482002" y="1668703"/>
                </a:lnTo>
                <a:lnTo>
                  <a:pt x="522772" y="1688190"/>
                </a:lnTo>
                <a:lnTo>
                  <a:pt x="564498" y="1705589"/>
                </a:lnTo>
                <a:lnTo>
                  <a:pt x="607095" y="1720858"/>
                </a:lnTo>
                <a:lnTo>
                  <a:pt x="650477" y="1733953"/>
                </a:lnTo>
                <a:lnTo>
                  <a:pt x="694558" y="1744830"/>
                </a:lnTo>
                <a:lnTo>
                  <a:pt x="739253" y="1753447"/>
                </a:lnTo>
                <a:lnTo>
                  <a:pt x="784476" y="1759758"/>
                </a:lnTo>
                <a:lnTo>
                  <a:pt x="830143" y="1763721"/>
                </a:lnTo>
                <a:lnTo>
                  <a:pt x="876168" y="1765292"/>
                </a:lnTo>
                <a:lnTo>
                  <a:pt x="922465" y="1764428"/>
                </a:lnTo>
                <a:lnTo>
                  <a:pt x="968949" y="1761086"/>
                </a:lnTo>
                <a:lnTo>
                  <a:pt x="1015534" y="1755221"/>
                </a:lnTo>
                <a:lnTo>
                  <a:pt x="1062136" y="1746790"/>
                </a:lnTo>
                <a:lnTo>
                  <a:pt x="1108668" y="1735749"/>
                </a:lnTo>
                <a:lnTo>
                  <a:pt x="1155045" y="1722056"/>
                </a:lnTo>
                <a:lnTo>
                  <a:pt x="1202225" y="1705256"/>
                </a:lnTo>
                <a:lnTo>
                  <a:pt x="1248040" y="1685998"/>
                </a:lnTo>
                <a:lnTo>
                  <a:pt x="1292416" y="1664358"/>
                </a:lnTo>
                <a:lnTo>
                  <a:pt x="1335282" y="1640414"/>
                </a:lnTo>
                <a:lnTo>
                  <a:pt x="1376565" y="1614241"/>
                </a:lnTo>
                <a:lnTo>
                  <a:pt x="1416191" y="1585919"/>
                </a:lnTo>
                <a:lnTo>
                  <a:pt x="1454088" y="1555522"/>
                </a:lnTo>
                <a:lnTo>
                  <a:pt x="1490185" y="1523129"/>
                </a:lnTo>
                <a:lnTo>
                  <a:pt x="1524407" y="1488816"/>
                </a:lnTo>
                <a:lnTo>
                  <a:pt x="1556682" y="1452660"/>
                </a:lnTo>
                <a:lnTo>
                  <a:pt x="1586938" y="1414738"/>
                </a:lnTo>
                <a:lnTo>
                  <a:pt x="1615102" y="1375128"/>
                </a:lnTo>
                <a:lnTo>
                  <a:pt x="1641101" y="1333905"/>
                </a:lnTo>
                <a:lnTo>
                  <a:pt x="1664862" y="1291148"/>
                </a:lnTo>
                <a:lnTo>
                  <a:pt x="1686314" y="1246933"/>
                </a:lnTo>
                <a:lnTo>
                  <a:pt x="1705383" y="1201337"/>
                </a:lnTo>
                <a:lnTo>
                  <a:pt x="1721997" y="1154436"/>
                </a:lnTo>
                <a:lnTo>
                  <a:pt x="1736082" y="1106309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9">
            <a:extLst>
              <a:ext uri="{FF2B5EF4-FFF2-40B4-BE49-F238E27FC236}">
                <a16:creationId xmlns:a16="http://schemas.microsoft.com/office/drawing/2014/main" id="{C53F14C7-5049-6747-BA20-F2918876C090}"/>
              </a:ext>
            </a:extLst>
          </p:cNvPr>
          <p:cNvSpPr/>
          <p:nvPr/>
        </p:nvSpPr>
        <p:spPr>
          <a:xfrm>
            <a:off x="6503392" y="3047590"/>
            <a:ext cx="1764664" cy="1764664"/>
          </a:xfrm>
          <a:custGeom>
            <a:avLst/>
            <a:gdLst/>
            <a:ahLst/>
            <a:cxnLst/>
            <a:rect l="l" t="t" r="r" b="b"/>
            <a:pathLst>
              <a:path w="1764665" h="1764664">
                <a:moveTo>
                  <a:pt x="1032611" y="13158"/>
                </a:moveTo>
                <a:lnTo>
                  <a:pt x="984160" y="6126"/>
                </a:lnTo>
                <a:lnTo>
                  <a:pt x="935801" y="1748"/>
                </a:lnTo>
                <a:lnTo>
                  <a:pt x="887622" y="0"/>
                </a:lnTo>
                <a:lnTo>
                  <a:pt x="839709" y="855"/>
                </a:lnTo>
                <a:lnTo>
                  <a:pt x="792147" y="4288"/>
                </a:lnTo>
                <a:lnTo>
                  <a:pt x="745022" y="10274"/>
                </a:lnTo>
                <a:lnTo>
                  <a:pt x="698419" y="18786"/>
                </a:lnTo>
                <a:lnTo>
                  <a:pt x="652426" y="29800"/>
                </a:lnTo>
                <a:lnTo>
                  <a:pt x="607128" y="43290"/>
                </a:lnTo>
                <a:lnTo>
                  <a:pt x="562610" y="59230"/>
                </a:lnTo>
                <a:lnTo>
                  <a:pt x="518959" y="77594"/>
                </a:lnTo>
                <a:lnTo>
                  <a:pt x="476260" y="98358"/>
                </a:lnTo>
                <a:lnTo>
                  <a:pt x="434600" y="121494"/>
                </a:lnTo>
                <a:lnTo>
                  <a:pt x="394064" y="146979"/>
                </a:lnTo>
                <a:lnTo>
                  <a:pt x="354738" y="174785"/>
                </a:lnTo>
                <a:lnTo>
                  <a:pt x="316708" y="204888"/>
                </a:lnTo>
                <a:lnTo>
                  <a:pt x="280060" y="237263"/>
                </a:lnTo>
                <a:lnTo>
                  <a:pt x="245600" y="271187"/>
                </a:lnTo>
                <a:lnTo>
                  <a:pt x="213385" y="306532"/>
                </a:lnTo>
                <a:lnTo>
                  <a:pt x="183419" y="343203"/>
                </a:lnTo>
                <a:lnTo>
                  <a:pt x="155705" y="381105"/>
                </a:lnTo>
                <a:lnTo>
                  <a:pt x="130245" y="420140"/>
                </a:lnTo>
                <a:lnTo>
                  <a:pt x="107045" y="460214"/>
                </a:lnTo>
                <a:lnTo>
                  <a:pt x="86106" y="501230"/>
                </a:lnTo>
                <a:lnTo>
                  <a:pt x="67433" y="543092"/>
                </a:lnTo>
                <a:lnTo>
                  <a:pt x="51029" y="585706"/>
                </a:lnTo>
                <a:lnTo>
                  <a:pt x="36896" y="628974"/>
                </a:lnTo>
                <a:lnTo>
                  <a:pt x="25039" y="672802"/>
                </a:lnTo>
                <a:lnTo>
                  <a:pt x="15460" y="717093"/>
                </a:lnTo>
                <a:lnTo>
                  <a:pt x="8164" y="761751"/>
                </a:lnTo>
                <a:lnTo>
                  <a:pt x="3152" y="806681"/>
                </a:lnTo>
                <a:lnTo>
                  <a:pt x="430" y="851787"/>
                </a:lnTo>
                <a:lnTo>
                  <a:pt x="0" y="896973"/>
                </a:lnTo>
                <a:lnTo>
                  <a:pt x="1864" y="942143"/>
                </a:lnTo>
                <a:lnTo>
                  <a:pt x="6028" y="987201"/>
                </a:lnTo>
                <a:lnTo>
                  <a:pt x="12494" y="1032052"/>
                </a:lnTo>
                <a:lnTo>
                  <a:pt x="21265" y="1076600"/>
                </a:lnTo>
                <a:lnTo>
                  <a:pt x="32345" y="1120748"/>
                </a:lnTo>
                <a:lnTo>
                  <a:pt x="45737" y="1164402"/>
                </a:lnTo>
                <a:lnTo>
                  <a:pt x="61445" y="1207465"/>
                </a:lnTo>
                <a:lnTo>
                  <a:pt x="79471" y="1249841"/>
                </a:lnTo>
                <a:lnTo>
                  <a:pt x="99820" y="1291435"/>
                </a:lnTo>
                <a:lnTo>
                  <a:pt x="122494" y="1332150"/>
                </a:lnTo>
                <a:lnTo>
                  <a:pt x="147497" y="1371892"/>
                </a:lnTo>
                <a:lnTo>
                  <a:pt x="174832" y="1410563"/>
                </a:lnTo>
                <a:lnTo>
                  <a:pt x="204502" y="1448069"/>
                </a:lnTo>
                <a:lnTo>
                  <a:pt x="236512" y="1484314"/>
                </a:lnTo>
                <a:lnTo>
                  <a:pt x="270436" y="1518775"/>
                </a:lnTo>
                <a:lnTo>
                  <a:pt x="305781" y="1550991"/>
                </a:lnTo>
                <a:lnTo>
                  <a:pt x="342453" y="1580958"/>
                </a:lnTo>
                <a:lnTo>
                  <a:pt x="380354" y="1608674"/>
                </a:lnTo>
                <a:lnTo>
                  <a:pt x="419389" y="1634134"/>
                </a:lnTo>
                <a:lnTo>
                  <a:pt x="459463" y="1657335"/>
                </a:lnTo>
                <a:lnTo>
                  <a:pt x="500479" y="1678274"/>
                </a:lnTo>
                <a:lnTo>
                  <a:pt x="542342" y="1696948"/>
                </a:lnTo>
                <a:lnTo>
                  <a:pt x="584955" y="1713353"/>
                </a:lnTo>
                <a:lnTo>
                  <a:pt x="628224" y="1727486"/>
                </a:lnTo>
                <a:lnTo>
                  <a:pt x="672052" y="1739344"/>
                </a:lnTo>
                <a:lnTo>
                  <a:pt x="716343" y="1748923"/>
                </a:lnTo>
                <a:lnTo>
                  <a:pt x="761001" y="1756219"/>
                </a:lnTo>
                <a:lnTo>
                  <a:pt x="805932" y="1761231"/>
                </a:lnTo>
                <a:lnTo>
                  <a:pt x="851038" y="1763953"/>
                </a:lnTo>
                <a:lnTo>
                  <a:pt x="896224" y="1764384"/>
                </a:lnTo>
                <a:lnTo>
                  <a:pt x="941394" y="1762519"/>
                </a:lnTo>
                <a:lnTo>
                  <a:pt x="986453" y="1758355"/>
                </a:lnTo>
                <a:lnTo>
                  <a:pt x="1031305" y="1751889"/>
                </a:lnTo>
                <a:lnTo>
                  <a:pt x="1075853" y="1743117"/>
                </a:lnTo>
                <a:lnTo>
                  <a:pt x="1120002" y="1732037"/>
                </a:lnTo>
                <a:lnTo>
                  <a:pt x="1163656" y="1718644"/>
                </a:lnTo>
                <a:lnTo>
                  <a:pt x="1206720" y="1702936"/>
                </a:lnTo>
                <a:lnTo>
                  <a:pt x="1249097" y="1684909"/>
                </a:lnTo>
                <a:lnTo>
                  <a:pt x="1290691" y="1664559"/>
                </a:lnTo>
                <a:lnTo>
                  <a:pt x="1331408" y="1641884"/>
                </a:lnTo>
                <a:lnTo>
                  <a:pt x="1371150" y="1616880"/>
                </a:lnTo>
                <a:lnTo>
                  <a:pt x="1409823" y="1589544"/>
                </a:lnTo>
                <a:lnTo>
                  <a:pt x="1447330" y="1559873"/>
                </a:lnTo>
                <a:lnTo>
                  <a:pt x="1483576" y="1527862"/>
                </a:lnTo>
                <a:lnTo>
                  <a:pt x="1519236" y="1492698"/>
                </a:lnTo>
                <a:lnTo>
                  <a:pt x="1552620" y="1455883"/>
                </a:lnTo>
                <a:lnTo>
                  <a:pt x="1583693" y="1417517"/>
                </a:lnTo>
                <a:lnTo>
                  <a:pt x="1612424" y="1377701"/>
                </a:lnTo>
                <a:lnTo>
                  <a:pt x="1638777" y="1336535"/>
                </a:lnTo>
                <a:lnTo>
                  <a:pt x="1662721" y="1294119"/>
                </a:lnTo>
                <a:lnTo>
                  <a:pt x="1684221" y="1250555"/>
                </a:lnTo>
                <a:lnTo>
                  <a:pt x="1703245" y="1205942"/>
                </a:lnTo>
                <a:lnTo>
                  <a:pt x="1719759" y="1160381"/>
                </a:lnTo>
                <a:lnTo>
                  <a:pt x="1733730" y="1113972"/>
                </a:lnTo>
                <a:lnTo>
                  <a:pt x="1745124" y="1066817"/>
                </a:lnTo>
                <a:lnTo>
                  <a:pt x="1753909" y="1019014"/>
                </a:lnTo>
                <a:lnTo>
                  <a:pt x="1760050" y="970666"/>
                </a:lnTo>
                <a:lnTo>
                  <a:pt x="1763515" y="921871"/>
                </a:lnTo>
                <a:lnTo>
                  <a:pt x="1764271" y="872731"/>
                </a:lnTo>
                <a:lnTo>
                  <a:pt x="1762283" y="823346"/>
                </a:lnTo>
                <a:lnTo>
                  <a:pt x="1757519" y="773817"/>
                </a:lnTo>
                <a:lnTo>
                  <a:pt x="1749945" y="724244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0">
            <a:extLst>
              <a:ext uri="{FF2B5EF4-FFF2-40B4-BE49-F238E27FC236}">
                <a16:creationId xmlns:a16="http://schemas.microsoft.com/office/drawing/2014/main" id="{7D072C2A-AD79-BE4F-AF27-A293942C3A9A}"/>
              </a:ext>
            </a:extLst>
          </p:cNvPr>
          <p:cNvSpPr/>
          <p:nvPr/>
        </p:nvSpPr>
        <p:spPr>
          <a:xfrm>
            <a:off x="9085915" y="3119229"/>
            <a:ext cx="1764664" cy="1693545"/>
          </a:xfrm>
          <a:custGeom>
            <a:avLst/>
            <a:gdLst/>
            <a:ahLst/>
            <a:cxnLst/>
            <a:rect l="l" t="t" r="r" b="b"/>
            <a:pathLst>
              <a:path w="1764665" h="1693545">
                <a:moveTo>
                  <a:pt x="535126" y="0"/>
                </a:moveTo>
                <a:lnTo>
                  <a:pt x="490658" y="20490"/>
                </a:lnTo>
                <a:lnTo>
                  <a:pt x="447714" y="43156"/>
                </a:lnTo>
                <a:lnTo>
                  <a:pt x="406354" y="67929"/>
                </a:lnTo>
                <a:lnTo>
                  <a:pt x="366635" y="94742"/>
                </a:lnTo>
                <a:lnTo>
                  <a:pt x="328614" y="123525"/>
                </a:lnTo>
                <a:lnTo>
                  <a:pt x="292351" y="154212"/>
                </a:lnTo>
                <a:lnTo>
                  <a:pt x="257904" y="186733"/>
                </a:lnTo>
                <a:lnTo>
                  <a:pt x="225329" y="221019"/>
                </a:lnTo>
                <a:lnTo>
                  <a:pt x="194687" y="257004"/>
                </a:lnTo>
                <a:lnTo>
                  <a:pt x="166033" y="294619"/>
                </a:lnTo>
                <a:lnTo>
                  <a:pt x="139428" y="333795"/>
                </a:lnTo>
                <a:lnTo>
                  <a:pt x="114928" y="374463"/>
                </a:lnTo>
                <a:lnTo>
                  <a:pt x="92591" y="416557"/>
                </a:lnTo>
                <a:lnTo>
                  <a:pt x="72477" y="460007"/>
                </a:lnTo>
                <a:lnTo>
                  <a:pt x="54643" y="504746"/>
                </a:lnTo>
                <a:lnTo>
                  <a:pt x="39146" y="550704"/>
                </a:lnTo>
                <a:lnTo>
                  <a:pt x="26046" y="597814"/>
                </a:lnTo>
                <a:lnTo>
                  <a:pt x="15621" y="645033"/>
                </a:lnTo>
                <a:lnTo>
                  <a:pt x="7853" y="692222"/>
                </a:lnTo>
                <a:lnTo>
                  <a:pt x="2693" y="739298"/>
                </a:lnTo>
                <a:lnTo>
                  <a:pt x="92" y="786179"/>
                </a:lnTo>
                <a:lnTo>
                  <a:pt x="0" y="832783"/>
                </a:lnTo>
                <a:lnTo>
                  <a:pt x="2367" y="879028"/>
                </a:lnTo>
                <a:lnTo>
                  <a:pt x="7145" y="924831"/>
                </a:lnTo>
                <a:lnTo>
                  <a:pt x="14284" y="970110"/>
                </a:lnTo>
                <a:lnTo>
                  <a:pt x="23734" y="1014784"/>
                </a:lnTo>
                <a:lnTo>
                  <a:pt x="35447" y="1058769"/>
                </a:lnTo>
                <a:lnTo>
                  <a:pt x="49373" y="1101985"/>
                </a:lnTo>
                <a:lnTo>
                  <a:pt x="65462" y="1144347"/>
                </a:lnTo>
                <a:lnTo>
                  <a:pt x="83665" y="1185775"/>
                </a:lnTo>
                <a:lnTo>
                  <a:pt x="103933" y="1226187"/>
                </a:lnTo>
                <a:lnTo>
                  <a:pt x="126216" y="1265499"/>
                </a:lnTo>
                <a:lnTo>
                  <a:pt x="150465" y="1303630"/>
                </a:lnTo>
                <a:lnTo>
                  <a:pt x="176631" y="1340498"/>
                </a:lnTo>
                <a:lnTo>
                  <a:pt x="204663" y="1376020"/>
                </a:lnTo>
                <a:lnTo>
                  <a:pt x="234514" y="1410114"/>
                </a:lnTo>
                <a:lnTo>
                  <a:pt x="266133" y="1442698"/>
                </a:lnTo>
                <a:lnTo>
                  <a:pt x="299471" y="1473690"/>
                </a:lnTo>
                <a:lnTo>
                  <a:pt x="334478" y="1503007"/>
                </a:lnTo>
                <a:lnTo>
                  <a:pt x="371106" y="1530569"/>
                </a:lnTo>
                <a:lnTo>
                  <a:pt x="409304" y="1556291"/>
                </a:lnTo>
                <a:lnTo>
                  <a:pt x="449024" y="1580092"/>
                </a:lnTo>
                <a:lnTo>
                  <a:pt x="490216" y="1601890"/>
                </a:lnTo>
                <a:lnTo>
                  <a:pt x="532831" y="1621603"/>
                </a:lnTo>
                <a:lnTo>
                  <a:pt x="576819" y="1639149"/>
                </a:lnTo>
                <a:lnTo>
                  <a:pt x="622131" y="1654444"/>
                </a:lnTo>
                <a:lnTo>
                  <a:pt x="668717" y="1667408"/>
                </a:lnTo>
                <a:lnTo>
                  <a:pt x="715935" y="1677832"/>
                </a:lnTo>
                <a:lnTo>
                  <a:pt x="763123" y="1685599"/>
                </a:lnTo>
                <a:lnTo>
                  <a:pt x="810198" y="1690758"/>
                </a:lnTo>
                <a:lnTo>
                  <a:pt x="857078" y="1693359"/>
                </a:lnTo>
                <a:lnTo>
                  <a:pt x="903681" y="1693450"/>
                </a:lnTo>
                <a:lnTo>
                  <a:pt x="949925" y="1691082"/>
                </a:lnTo>
                <a:lnTo>
                  <a:pt x="995727" y="1686304"/>
                </a:lnTo>
                <a:lnTo>
                  <a:pt x="1041006" y="1679165"/>
                </a:lnTo>
                <a:lnTo>
                  <a:pt x="1085679" y="1669714"/>
                </a:lnTo>
                <a:lnTo>
                  <a:pt x="1129664" y="1658001"/>
                </a:lnTo>
                <a:lnTo>
                  <a:pt x="1172878" y="1644076"/>
                </a:lnTo>
                <a:lnTo>
                  <a:pt x="1215241" y="1627987"/>
                </a:lnTo>
                <a:lnTo>
                  <a:pt x="1256668" y="1609784"/>
                </a:lnTo>
                <a:lnTo>
                  <a:pt x="1297079" y="1589516"/>
                </a:lnTo>
                <a:lnTo>
                  <a:pt x="1336391" y="1567233"/>
                </a:lnTo>
                <a:lnTo>
                  <a:pt x="1374522" y="1542985"/>
                </a:lnTo>
                <a:lnTo>
                  <a:pt x="1411389" y="1516820"/>
                </a:lnTo>
                <a:lnTo>
                  <a:pt x="1446911" y="1488787"/>
                </a:lnTo>
                <a:lnTo>
                  <a:pt x="1481005" y="1458937"/>
                </a:lnTo>
                <a:lnTo>
                  <a:pt x="1513589" y="1427319"/>
                </a:lnTo>
                <a:lnTo>
                  <a:pt x="1544581" y="1393981"/>
                </a:lnTo>
                <a:lnTo>
                  <a:pt x="1573898" y="1358974"/>
                </a:lnTo>
                <a:lnTo>
                  <a:pt x="1601459" y="1322347"/>
                </a:lnTo>
                <a:lnTo>
                  <a:pt x="1627181" y="1284149"/>
                </a:lnTo>
                <a:lnTo>
                  <a:pt x="1650983" y="1244429"/>
                </a:lnTo>
                <a:lnTo>
                  <a:pt x="1672781" y="1203237"/>
                </a:lnTo>
                <a:lnTo>
                  <a:pt x="1692494" y="1160623"/>
                </a:lnTo>
                <a:lnTo>
                  <a:pt x="1710039" y="1116635"/>
                </a:lnTo>
                <a:lnTo>
                  <a:pt x="1725335" y="1071323"/>
                </a:lnTo>
                <a:lnTo>
                  <a:pt x="1738298" y="1024737"/>
                </a:lnTo>
                <a:lnTo>
                  <a:pt x="1749054" y="975822"/>
                </a:lnTo>
                <a:lnTo>
                  <a:pt x="1757001" y="926763"/>
                </a:lnTo>
                <a:lnTo>
                  <a:pt x="1762166" y="877662"/>
                </a:lnTo>
                <a:lnTo>
                  <a:pt x="1764576" y="828620"/>
                </a:lnTo>
                <a:lnTo>
                  <a:pt x="1764257" y="779742"/>
                </a:lnTo>
                <a:lnTo>
                  <a:pt x="1761237" y="731128"/>
                </a:lnTo>
                <a:lnTo>
                  <a:pt x="1755543" y="682881"/>
                </a:lnTo>
                <a:lnTo>
                  <a:pt x="1747200" y="635104"/>
                </a:lnTo>
                <a:lnTo>
                  <a:pt x="1736236" y="587898"/>
                </a:lnTo>
                <a:lnTo>
                  <a:pt x="1722678" y="541367"/>
                </a:lnTo>
                <a:lnTo>
                  <a:pt x="1706552" y="495613"/>
                </a:lnTo>
                <a:lnTo>
                  <a:pt x="1687885" y="450738"/>
                </a:lnTo>
                <a:lnTo>
                  <a:pt x="1666704" y="406843"/>
                </a:lnTo>
                <a:lnTo>
                  <a:pt x="1643036" y="364033"/>
                </a:lnTo>
                <a:lnTo>
                  <a:pt x="1616907" y="322409"/>
                </a:lnTo>
                <a:lnTo>
                  <a:pt x="1588344" y="282073"/>
                </a:lnTo>
                <a:lnTo>
                  <a:pt x="1557374" y="243128"/>
                </a:lnTo>
                <a:lnTo>
                  <a:pt x="1524024" y="205676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">
            <a:hlinkClick r:id="rId4" action="ppaction://hlinksldjump"/>
            <a:extLst>
              <a:ext uri="{FF2B5EF4-FFF2-40B4-BE49-F238E27FC236}">
                <a16:creationId xmlns:a16="http://schemas.microsoft.com/office/drawing/2014/main" id="{E761702F-A91A-DD45-8EA6-45CE91DDFF5E}"/>
              </a:ext>
            </a:extLst>
          </p:cNvPr>
          <p:cNvSpPr/>
          <p:nvPr/>
        </p:nvSpPr>
        <p:spPr>
          <a:xfrm>
            <a:off x="1401909" y="30942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3">
            <a:hlinkClick r:id="rId5" action="ppaction://hlinksldjump"/>
            <a:extLst>
              <a:ext uri="{FF2B5EF4-FFF2-40B4-BE49-F238E27FC236}">
                <a16:creationId xmlns:a16="http://schemas.microsoft.com/office/drawing/2014/main" id="{E44EEC65-F2AA-084A-9882-BDD787DCE799}"/>
              </a:ext>
            </a:extLst>
          </p:cNvPr>
          <p:cNvSpPr/>
          <p:nvPr/>
        </p:nvSpPr>
        <p:spPr>
          <a:xfrm>
            <a:off x="3986780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">
            <a:hlinkClick r:id="rId6" action="ppaction://hlinksldjump"/>
            <a:extLst>
              <a:ext uri="{FF2B5EF4-FFF2-40B4-BE49-F238E27FC236}">
                <a16:creationId xmlns:a16="http://schemas.microsoft.com/office/drawing/2014/main" id="{CCF75013-977A-B84F-A73B-2350ECE6C184}"/>
              </a:ext>
            </a:extLst>
          </p:cNvPr>
          <p:cNvSpPr/>
          <p:nvPr/>
        </p:nvSpPr>
        <p:spPr>
          <a:xfrm>
            <a:off x="6528355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5">
            <a:hlinkClick r:id="rId7" action="ppaction://hlinksldjump"/>
            <a:extLst>
              <a:ext uri="{FF2B5EF4-FFF2-40B4-BE49-F238E27FC236}">
                <a16:creationId xmlns:a16="http://schemas.microsoft.com/office/drawing/2014/main" id="{A657D280-EF92-DC4F-90E5-5C4FE0A9D5A8}"/>
              </a:ext>
            </a:extLst>
          </p:cNvPr>
          <p:cNvSpPr/>
          <p:nvPr/>
        </p:nvSpPr>
        <p:spPr>
          <a:xfrm>
            <a:off x="9118127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">
            <a:hlinkClick r:id="rId8" action="ppaction://hlinksldjump"/>
            <a:extLst>
              <a:ext uri="{FF2B5EF4-FFF2-40B4-BE49-F238E27FC236}">
                <a16:creationId xmlns:a16="http://schemas.microsoft.com/office/drawing/2014/main" id="{2A0D7349-7E32-6144-BA43-E9D226A30A2E}"/>
              </a:ext>
            </a:extLst>
          </p:cNvPr>
          <p:cNvSpPr/>
          <p:nvPr/>
        </p:nvSpPr>
        <p:spPr>
          <a:xfrm>
            <a:off x="11649979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047BF908-7BD0-1540-8382-9FCCB6DF8102}"/>
              </a:ext>
            </a:extLst>
          </p:cNvPr>
          <p:cNvSpPr/>
          <p:nvPr/>
        </p:nvSpPr>
        <p:spPr>
          <a:xfrm>
            <a:off x="11626408" y="3049678"/>
            <a:ext cx="1765935" cy="1757045"/>
          </a:xfrm>
          <a:custGeom>
            <a:avLst/>
            <a:gdLst/>
            <a:ahLst/>
            <a:cxnLst/>
            <a:rect l="l" t="t" r="r" b="b"/>
            <a:pathLst>
              <a:path w="1765934" h="1757045">
                <a:moveTo>
                  <a:pt x="102829" y="462495"/>
                </a:moveTo>
                <a:lnTo>
                  <a:pt x="81167" y="506403"/>
                </a:lnTo>
                <a:lnTo>
                  <a:pt x="62059" y="551042"/>
                </a:lnTo>
                <a:lnTo>
                  <a:pt x="45507" y="596323"/>
                </a:lnTo>
                <a:lnTo>
                  <a:pt x="31513" y="642156"/>
                </a:lnTo>
                <a:lnTo>
                  <a:pt x="20080" y="688451"/>
                </a:lnTo>
                <a:lnTo>
                  <a:pt x="11210" y="735119"/>
                </a:lnTo>
                <a:lnTo>
                  <a:pt x="4905" y="782071"/>
                </a:lnTo>
                <a:lnTo>
                  <a:pt x="1168" y="829216"/>
                </a:lnTo>
                <a:lnTo>
                  <a:pt x="0" y="876465"/>
                </a:lnTo>
                <a:lnTo>
                  <a:pt x="1403" y="923729"/>
                </a:lnTo>
                <a:lnTo>
                  <a:pt x="5381" y="970918"/>
                </a:lnTo>
                <a:lnTo>
                  <a:pt x="11934" y="1017942"/>
                </a:lnTo>
                <a:lnTo>
                  <a:pt x="21067" y="1064712"/>
                </a:lnTo>
                <a:lnTo>
                  <a:pt x="32779" y="1111138"/>
                </a:lnTo>
                <a:lnTo>
                  <a:pt x="47075" y="1157130"/>
                </a:lnTo>
                <a:lnTo>
                  <a:pt x="63956" y="1202600"/>
                </a:lnTo>
                <a:lnTo>
                  <a:pt x="83423" y="1247457"/>
                </a:lnTo>
                <a:lnTo>
                  <a:pt x="105038" y="1290714"/>
                </a:lnTo>
                <a:lnTo>
                  <a:pt x="128698" y="1332276"/>
                </a:lnTo>
                <a:lnTo>
                  <a:pt x="154314" y="1372108"/>
                </a:lnTo>
                <a:lnTo>
                  <a:pt x="181795" y="1410179"/>
                </a:lnTo>
                <a:lnTo>
                  <a:pt x="211052" y="1446455"/>
                </a:lnTo>
                <a:lnTo>
                  <a:pt x="241995" y="1480904"/>
                </a:lnTo>
                <a:lnTo>
                  <a:pt x="274533" y="1513493"/>
                </a:lnTo>
                <a:lnTo>
                  <a:pt x="308576" y="1544189"/>
                </a:lnTo>
                <a:lnTo>
                  <a:pt x="344034" y="1572959"/>
                </a:lnTo>
                <a:lnTo>
                  <a:pt x="380817" y="1599771"/>
                </a:lnTo>
                <a:lnTo>
                  <a:pt x="418836" y="1624592"/>
                </a:lnTo>
                <a:lnTo>
                  <a:pt x="457999" y="1647389"/>
                </a:lnTo>
                <a:lnTo>
                  <a:pt x="498216" y="1668129"/>
                </a:lnTo>
                <a:lnTo>
                  <a:pt x="539399" y="1686780"/>
                </a:lnTo>
                <a:lnTo>
                  <a:pt x="581456" y="1703308"/>
                </a:lnTo>
                <a:lnTo>
                  <a:pt x="624297" y="1717680"/>
                </a:lnTo>
                <a:lnTo>
                  <a:pt x="667832" y="1729865"/>
                </a:lnTo>
                <a:lnTo>
                  <a:pt x="711972" y="1739829"/>
                </a:lnTo>
                <a:lnTo>
                  <a:pt x="756626" y="1747540"/>
                </a:lnTo>
                <a:lnTo>
                  <a:pt x="801703" y="1752964"/>
                </a:lnTo>
                <a:lnTo>
                  <a:pt x="847115" y="1756069"/>
                </a:lnTo>
                <a:lnTo>
                  <a:pt x="892770" y="1756822"/>
                </a:lnTo>
                <a:lnTo>
                  <a:pt x="938579" y="1755190"/>
                </a:lnTo>
                <a:lnTo>
                  <a:pt x="984452" y="1751141"/>
                </a:lnTo>
                <a:lnTo>
                  <a:pt x="1030298" y="1744641"/>
                </a:lnTo>
                <a:lnTo>
                  <a:pt x="1076027" y="1735659"/>
                </a:lnTo>
                <a:lnTo>
                  <a:pt x="1121550" y="1724160"/>
                </a:lnTo>
                <a:lnTo>
                  <a:pt x="1166776" y="1710113"/>
                </a:lnTo>
                <a:lnTo>
                  <a:pt x="1211615" y="1693484"/>
                </a:lnTo>
                <a:lnTo>
                  <a:pt x="1255976" y="1674240"/>
                </a:lnTo>
                <a:lnTo>
                  <a:pt x="1299234" y="1652626"/>
                </a:lnTo>
                <a:lnTo>
                  <a:pt x="1340795" y="1628966"/>
                </a:lnTo>
                <a:lnTo>
                  <a:pt x="1380627" y="1603350"/>
                </a:lnTo>
                <a:lnTo>
                  <a:pt x="1418698" y="1575869"/>
                </a:lnTo>
                <a:lnTo>
                  <a:pt x="1454974" y="1546611"/>
                </a:lnTo>
                <a:lnTo>
                  <a:pt x="1489423" y="1515669"/>
                </a:lnTo>
                <a:lnTo>
                  <a:pt x="1522012" y="1483131"/>
                </a:lnTo>
                <a:lnTo>
                  <a:pt x="1552708" y="1449088"/>
                </a:lnTo>
                <a:lnTo>
                  <a:pt x="1581479" y="1413629"/>
                </a:lnTo>
                <a:lnTo>
                  <a:pt x="1608291" y="1376846"/>
                </a:lnTo>
                <a:lnTo>
                  <a:pt x="1633112" y="1338828"/>
                </a:lnTo>
                <a:lnTo>
                  <a:pt x="1655908" y="1299664"/>
                </a:lnTo>
                <a:lnTo>
                  <a:pt x="1676648" y="1259447"/>
                </a:lnTo>
                <a:lnTo>
                  <a:pt x="1695299" y="1218264"/>
                </a:lnTo>
                <a:lnTo>
                  <a:pt x="1711827" y="1176207"/>
                </a:lnTo>
                <a:lnTo>
                  <a:pt x="1726200" y="1133365"/>
                </a:lnTo>
                <a:lnTo>
                  <a:pt x="1738385" y="1089829"/>
                </a:lnTo>
                <a:lnTo>
                  <a:pt x="1748349" y="1045689"/>
                </a:lnTo>
                <a:lnTo>
                  <a:pt x="1756059" y="1001035"/>
                </a:lnTo>
                <a:lnTo>
                  <a:pt x="1761483" y="955957"/>
                </a:lnTo>
                <a:lnTo>
                  <a:pt x="1764588" y="910545"/>
                </a:lnTo>
                <a:lnTo>
                  <a:pt x="1765341" y="864888"/>
                </a:lnTo>
                <a:lnTo>
                  <a:pt x="1763710" y="819079"/>
                </a:lnTo>
                <a:lnTo>
                  <a:pt x="1759660" y="773205"/>
                </a:lnTo>
                <a:lnTo>
                  <a:pt x="1753161" y="727358"/>
                </a:lnTo>
                <a:lnTo>
                  <a:pt x="1744178" y="681628"/>
                </a:lnTo>
                <a:lnTo>
                  <a:pt x="1732679" y="636105"/>
                </a:lnTo>
                <a:lnTo>
                  <a:pt x="1718632" y="590878"/>
                </a:lnTo>
                <a:lnTo>
                  <a:pt x="1702003" y="546038"/>
                </a:lnTo>
                <a:lnTo>
                  <a:pt x="1682760" y="501675"/>
                </a:lnTo>
                <a:lnTo>
                  <a:pt x="1660335" y="456893"/>
                </a:lnTo>
                <a:lnTo>
                  <a:pt x="1635636" y="413766"/>
                </a:lnTo>
                <a:lnTo>
                  <a:pt x="1608749" y="372357"/>
                </a:lnTo>
                <a:lnTo>
                  <a:pt x="1579758" y="332728"/>
                </a:lnTo>
                <a:lnTo>
                  <a:pt x="1548750" y="294943"/>
                </a:lnTo>
                <a:lnTo>
                  <a:pt x="1515809" y="259064"/>
                </a:lnTo>
                <a:lnTo>
                  <a:pt x="1481020" y="225153"/>
                </a:lnTo>
                <a:lnTo>
                  <a:pt x="1444469" y="193273"/>
                </a:lnTo>
                <a:lnTo>
                  <a:pt x="1406241" y="163488"/>
                </a:lnTo>
                <a:lnTo>
                  <a:pt x="1366421" y="135860"/>
                </a:lnTo>
                <a:lnTo>
                  <a:pt x="1325095" y="110451"/>
                </a:lnTo>
                <a:lnTo>
                  <a:pt x="1282347" y="87324"/>
                </a:lnTo>
                <a:lnTo>
                  <a:pt x="1238263" y="66542"/>
                </a:lnTo>
                <a:lnTo>
                  <a:pt x="1192928" y="48167"/>
                </a:lnTo>
                <a:lnTo>
                  <a:pt x="1146427" y="32263"/>
                </a:lnTo>
                <a:lnTo>
                  <a:pt x="1098846" y="18892"/>
                </a:lnTo>
                <a:lnTo>
                  <a:pt x="1050269" y="8117"/>
                </a:lnTo>
                <a:lnTo>
                  <a:pt x="1000783" y="0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BE710608-EEE3-6449-9A17-0EE92C1B1DFB}"/>
              </a:ext>
            </a:extLst>
          </p:cNvPr>
          <p:cNvSpPr/>
          <p:nvPr/>
        </p:nvSpPr>
        <p:spPr>
          <a:xfrm>
            <a:off x="995503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2">
            <a:extLst>
              <a:ext uri="{FF2B5EF4-FFF2-40B4-BE49-F238E27FC236}">
                <a16:creationId xmlns:a16="http://schemas.microsoft.com/office/drawing/2014/main" id="{A3C4E21A-C2FD-F944-B0FB-4E15D458C569}"/>
              </a:ext>
            </a:extLst>
          </p:cNvPr>
          <p:cNvSpPr/>
          <p:nvPr/>
        </p:nvSpPr>
        <p:spPr>
          <a:xfrm>
            <a:off x="353454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02B76187-2E78-DF45-8049-6323C3E7F089}"/>
              </a:ext>
            </a:extLst>
          </p:cNvPr>
          <p:cNvSpPr/>
          <p:nvPr/>
        </p:nvSpPr>
        <p:spPr>
          <a:xfrm>
            <a:off x="6094438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2">
            <a:extLst>
              <a:ext uri="{FF2B5EF4-FFF2-40B4-BE49-F238E27FC236}">
                <a16:creationId xmlns:a16="http://schemas.microsoft.com/office/drawing/2014/main" id="{B39835D0-9EAE-9449-9A54-51C3034945E2}"/>
              </a:ext>
            </a:extLst>
          </p:cNvPr>
          <p:cNvSpPr/>
          <p:nvPr/>
        </p:nvSpPr>
        <p:spPr>
          <a:xfrm>
            <a:off x="8650255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7">
            <a:extLst>
              <a:ext uri="{FF2B5EF4-FFF2-40B4-BE49-F238E27FC236}">
                <a16:creationId xmlns:a16="http://schemas.microsoft.com/office/drawing/2014/main" id="{26331252-7081-8144-98D2-B911381533A0}"/>
              </a:ext>
            </a:extLst>
          </p:cNvPr>
          <p:cNvSpPr/>
          <p:nvPr/>
        </p:nvSpPr>
        <p:spPr>
          <a:xfrm>
            <a:off x="11206072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2">
            <a:extLst>
              <a:ext uri="{FF2B5EF4-FFF2-40B4-BE49-F238E27FC236}">
                <a16:creationId xmlns:a16="http://schemas.microsoft.com/office/drawing/2014/main" id="{C99033BE-71B8-F84C-A2A5-9CA2EDA0B68E}"/>
              </a:ext>
            </a:extLst>
          </p:cNvPr>
          <p:cNvSpPr/>
          <p:nvPr/>
        </p:nvSpPr>
        <p:spPr>
          <a:xfrm>
            <a:off x="1376189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Picture 80">
            <a:hlinkClick r:id="rId4" action="ppaction://hlinksldjump"/>
            <a:extLst>
              <a:ext uri="{FF2B5EF4-FFF2-40B4-BE49-F238E27FC236}">
                <a16:creationId xmlns:a16="http://schemas.microsoft.com/office/drawing/2014/main" id="{2765604B-F786-F644-AC20-D43A3D7AB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3364" y="3438951"/>
            <a:ext cx="1155700" cy="1054100"/>
          </a:xfrm>
          <a:prstGeom prst="rect">
            <a:avLst/>
          </a:prstGeom>
        </p:spPr>
      </p:pic>
      <p:pic>
        <p:nvPicPr>
          <p:cNvPr id="82" name="Picture 81">
            <a:hlinkClick r:id="rId5" action="ppaction://hlinksldjump"/>
            <a:extLst>
              <a:ext uri="{FF2B5EF4-FFF2-40B4-BE49-F238E27FC236}">
                <a16:creationId xmlns:a16="http://schemas.microsoft.com/office/drawing/2014/main" id="{90F45A70-49EE-D542-B63A-9055B8977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8505" y="3425629"/>
            <a:ext cx="1005977" cy="1005977"/>
          </a:xfrm>
          <a:prstGeom prst="rect">
            <a:avLst/>
          </a:prstGeom>
        </p:spPr>
      </p:pic>
      <p:pic>
        <p:nvPicPr>
          <p:cNvPr id="83" name="Picture 82">
            <a:hlinkClick r:id="rId6" action="ppaction://hlinksldjump"/>
            <a:extLst>
              <a:ext uri="{FF2B5EF4-FFF2-40B4-BE49-F238E27FC236}">
                <a16:creationId xmlns:a16="http://schemas.microsoft.com/office/drawing/2014/main" id="{155AFEB4-1C55-8346-80B8-3A1044961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651" y="3357117"/>
            <a:ext cx="992724" cy="1124290"/>
          </a:xfrm>
          <a:prstGeom prst="rect">
            <a:avLst/>
          </a:prstGeom>
        </p:spPr>
      </p:pic>
      <p:pic>
        <p:nvPicPr>
          <p:cNvPr id="84" name="Picture 83">
            <a:hlinkClick r:id="rId7" action="ppaction://hlinksldjump"/>
            <a:extLst>
              <a:ext uri="{FF2B5EF4-FFF2-40B4-BE49-F238E27FC236}">
                <a16:creationId xmlns:a16="http://schemas.microsoft.com/office/drawing/2014/main" id="{DA084A4D-07DC-AE43-997A-C20991E7D6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690" y="3421351"/>
            <a:ext cx="1066800" cy="1016000"/>
          </a:xfrm>
          <a:prstGeom prst="rect">
            <a:avLst/>
          </a:prstGeom>
        </p:spPr>
      </p:pic>
      <p:pic>
        <p:nvPicPr>
          <p:cNvPr id="85" name="Picture 84">
            <a:hlinkClick r:id="rId8" action="ppaction://hlinksldjump"/>
            <a:extLst>
              <a:ext uri="{FF2B5EF4-FFF2-40B4-BE49-F238E27FC236}">
                <a16:creationId xmlns:a16="http://schemas.microsoft.com/office/drawing/2014/main" id="{D964A7E7-E000-4F4D-BB72-0C3A7B7B10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4838" y="3365227"/>
            <a:ext cx="908592" cy="1121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AC4E63F-FD80-634B-A98A-63A186A6B545}"/>
              </a:ext>
            </a:extLst>
          </p:cNvPr>
          <p:cNvGrpSpPr/>
          <p:nvPr/>
        </p:nvGrpSpPr>
        <p:grpSpPr>
          <a:xfrm>
            <a:off x="305307" y="-18288"/>
            <a:ext cx="12957175" cy="15475993"/>
            <a:chOff x="305307" y="0"/>
            <a:chExt cx="12957175" cy="15475993"/>
          </a:xfrm>
        </p:grpSpPr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71D2F230-2DAA-7F4C-988B-F7D858E0F1CD}"/>
                </a:ext>
              </a:extLst>
            </p:cNvPr>
            <p:cNvSpPr/>
            <p:nvPr/>
          </p:nvSpPr>
          <p:spPr>
            <a:xfrm rot="6503655">
              <a:off x="3612585" y="5873206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E7E4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8D308730-CE7D-BB4C-9204-5F2CD05FD149}"/>
                </a:ext>
              </a:extLst>
            </p:cNvPr>
            <p:cNvSpPr/>
            <p:nvPr/>
          </p:nvSpPr>
          <p:spPr>
            <a:xfrm>
              <a:off x="1295907" y="32766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E7E4D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3">
              <a:extLst>
                <a:ext uri="{FF2B5EF4-FFF2-40B4-BE49-F238E27FC236}">
                  <a16:creationId xmlns:a16="http://schemas.microsoft.com/office/drawing/2014/main" id="{6FC47E18-0E97-5F4D-A9A4-77FED63F05B2}"/>
                </a:ext>
              </a:extLst>
            </p:cNvPr>
            <p:cNvSpPr/>
            <p:nvPr/>
          </p:nvSpPr>
          <p:spPr>
            <a:xfrm>
              <a:off x="305307" y="45720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8A8FD3D9-2D3A-2848-A82D-680DCAE1C0B4}"/>
                </a:ext>
              </a:extLst>
            </p:cNvPr>
            <p:cNvSpPr/>
            <p:nvPr/>
          </p:nvSpPr>
          <p:spPr>
            <a:xfrm>
              <a:off x="1753107" y="21336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F6584BDB-21DB-734F-A794-09972D62FFA8}"/>
                </a:ext>
              </a:extLst>
            </p:cNvPr>
            <p:cNvSpPr/>
            <p:nvPr/>
          </p:nvSpPr>
          <p:spPr>
            <a:xfrm>
              <a:off x="2286507" y="106680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2C8527A1-01DA-3449-B64E-9A7CDE751AF7}"/>
                </a:ext>
              </a:extLst>
            </p:cNvPr>
            <p:cNvSpPr/>
            <p:nvPr/>
          </p:nvSpPr>
          <p:spPr>
            <a:xfrm>
              <a:off x="1981707" y="0"/>
              <a:ext cx="10975975" cy="8229600"/>
            </a:xfrm>
            <a:custGeom>
              <a:avLst/>
              <a:gdLst/>
              <a:ahLst/>
              <a:cxnLst/>
              <a:rect l="l" t="t" r="r" b="b"/>
              <a:pathLst>
                <a:path w="10975975" h="8229600">
                  <a:moveTo>
                    <a:pt x="10975555" y="0"/>
                  </a:moveTo>
                  <a:lnTo>
                    <a:pt x="4327055" y="0"/>
                  </a:lnTo>
                  <a:lnTo>
                    <a:pt x="0" y="5624842"/>
                  </a:lnTo>
                  <a:lnTo>
                    <a:pt x="0" y="8229600"/>
                  </a:lnTo>
                  <a:lnTo>
                    <a:pt x="4644720" y="8229600"/>
                  </a:lnTo>
                  <a:lnTo>
                    <a:pt x="10975555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E98AEC-D25F-7F43-BEA2-C0D813AE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707" y="-18287"/>
            <a:ext cx="7431941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9C660-9BDC-524A-88F4-1F355994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03794" y="4510102"/>
            <a:ext cx="9120909" cy="55418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00F767E4-9BA1-8D40-86B0-8DA1F8C898E7}"/>
              </a:ext>
            </a:extLst>
          </p:cNvPr>
          <p:cNvSpPr txBox="1"/>
          <p:nvPr/>
        </p:nvSpPr>
        <p:spPr>
          <a:xfrm>
            <a:off x="2470525" y="4532792"/>
            <a:ext cx="33635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00253D"/>
                </a:solidFill>
                <a:latin typeface="Arial"/>
                <a:cs typeface="Arial"/>
              </a:rPr>
              <a:t>Commercial</a:t>
            </a:r>
            <a:r>
              <a:rPr sz="2900" spc="-2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00253D"/>
                </a:solidFill>
                <a:latin typeface="Arial"/>
                <a:cs typeface="Arial"/>
              </a:rPr>
              <a:t>Services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3CFF07F-8F42-A243-BAE8-78896543566A}"/>
              </a:ext>
            </a:extLst>
          </p:cNvPr>
          <p:cNvSpPr txBox="1"/>
          <p:nvPr/>
        </p:nvSpPr>
        <p:spPr>
          <a:xfrm>
            <a:off x="2470525" y="3154934"/>
            <a:ext cx="65972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Source Sans Pro"/>
                <a:cs typeface="Source Sans Pro"/>
              </a:rPr>
              <a:t>Patient </a:t>
            </a:r>
            <a:r>
              <a:rPr sz="2000" spc="-5" dirty="0">
                <a:solidFill>
                  <a:srgbClr val="FFFFFF"/>
                </a:solidFill>
                <a:latin typeface="Source Sans Pro"/>
                <a:cs typeface="Source Sans Pro"/>
              </a:rPr>
              <a:t>Driven. </a:t>
            </a:r>
            <a:r>
              <a:rPr sz="2000" spc="-15" dirty="0">
                <a:solidFill>
                  <a:srgbClr val="FFFFFF"/>
                </a:solidFill>
                <a:latin typeface="Source Sans Pro"/>
                <a:cs typeface="Source Sans Pro"/>
              </a:rPr>
              <a:t>Powered </a:t>
            </a:r>
            <a:r>
              <a:rPr sz="2000" spc="-5" dirty="0">
                <a:solidFill>
                  <a:srgbClr val="FFFFFF"/>
                </a:solidFill>
                <a:latin typeface="Source Sans Pro"/>
                <a:cs typeface="Source Sans Pro"/>
              </a:rPr>
              <a:t>by </a:t>
            </a:r>
            <a:r>
              <a:rPr sz="2000" spc="-10" dirty="0">
                <a:solidFill>
                  <a:srgbClr val="FFFFFF"/>
                </a:solidFill>
                <a:latin typeface="Source Sans Pro"/>
                <a:cs typeface="Source Sans Pro"/>
              </a:rPr>
              <a:t>Evidence.</a:t>
            </a:r>
            <a:endParaRPr sz="2000" dirty="0">
              <a:latin typeface="Source Sans Pro"/>
              <a:cs typeface="Source Sans Pr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4E1B8C-56E3-8548-96CE-CB5DBAD49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1" y="2063105"/>
            <a:ext cx="3309484" cy="9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D863AE4-8AA7-0442-A380-240AD67F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5011481"/>
            <a:ext cx="7906839" cy="627319"/>
          </a:xfrm>
          <a:prstGeom prst="rect">
            <a:avLst/>
          </a:prstGeom>
        </p:spPr>
      </p:pic>
      <p:sp>
        <p:nvSpPr>
          <p:cNvPr id="22" name="object 3">
            <a:extLst>
              <a:ext uri="{FF2B5EF4-FFF2-40B4-BE49-F238E27FC236}">
                <a16:creationId xmlns:a16="http://schemas.microsoft.com/office/drawing/2014/main" id="{71D2F230-2DAA-7F4C-988B-F7D858E0F1CD}"/>
              </a:ext>
            </a:extLst>
          </p:cNvPr>
          <p:cNvSpPr/>
          <p:nvPr/>
        </p:nvSpPr>
        <p:spPr>
          <a:xfrm rot="6503655">
            <a:off x="-2331522" y="5854918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E7E4DD"/>
              </a:solidFill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8D308730-CE7D-BB4C-9204-5F2CD05FD149}"/>
              </a:ext>
            </a:extLst>
          </p:cNvPr>
          <p:cNvSpPr/>
          <p:nvPr/>
        </p:nvSpPr>
        <p:spPr>
          <a:xfrm>
            <a:off x="-4648200" y="32583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FC47E18-0E97-5F4D-A9A4-77FED63F05B2}"/>
              </a:ext>
            </a:extLst>
          </p:cNvPr>
          <p:cNvSpPr/>
          <p:nvPr/>
        </p:nvSpPr>
        <p:spPr>
          <a:xfrm>
            <a:off x="-5638800" y="45537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8A8FD3D9-2D3A-2848-A82D-680DCAE1C0B4}"/>
              </a:ext>
            </a:extLst>
          </p:cNvPr>
          <p:cNvSpPr/>
          <p:nvPr/>
        </p:nvSpPr>
        <p:spPr>
          <a:xfrm>
            <a:off x="-4191000" y="21153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F6584BDB-21DB-734F-A794-09972D62FFA8}"/>
              </a:ext>
            </a:extLst>
          </p:cNvPr>
          <p:cNvSpPr/>
          <p:nvPr/>
        </p:nvSpPr>
        <p:spPr>
          <a:xfrm>
            <a:off x="-3657600" y="1048512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2C8527A1-01DA-3449-B64E-9A7CDE751AF7}"/>
              </a:ext>
            </a:extLst>
          </p:cNvPr>
          <p:cNvSpPr/>
          <p:nvPr/>
        </p:nvSpPr>
        <p:spPr>
          <a:xfrm>
            <a:off x="-3962400" y="-18288"/>
            <a:ext cx="10975555" cy="8229600"/>
          </a:xfrm>
          <a:custGeom>
            <a:avLst/>
            <a:gdLst>
              <a:gd name="connsiteX0" fmla="*/ 10975555 w 10975555"/>
              <a:gd name="connsiteY0" fmla="*/ 0 h 8229600"/>
              <a:gd name="connsiteX1" fmla="*/ 3835736 w 10975555"/>
              <a:gd name="connsiteY1" fmla="*/ 13648 h 8229600"/>
              <a:gd name="connsiteX2" fmla="*/ 0 w 10975555"/>
              <a:gd name="connsiteY2" fmla="*/ 5624842 h 8229600"/>
              <a:gd name="connsiteX3" fmla="*/ 0 w 10975555"/>
              <a:gd name="connsiteY3" fmla="*/ 8229600 h 8229600"/>
              <a:gd name="connsiteX4" fmla="*/ 4644720 w 10975555"/>
              <a:gd name="connsiteY4" fmla="*/ 8229600 h 8229600"/>
              <a:gd name="connsiteX5" fmla="*/ 10975555 w 10975555"/>
              <a:gd name="connsiteY5" fmla="*/ 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5555" h="8229600">
                <a:moveTo>
                  <a:pt x="10975555" y="0"/>
                </a:moveTo>
                <a:lnTo>
                  <a:pt x="3835736" y="13648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4E597266-8B3D-854A-8B91-AF0D85340DE5}"/>
              </a:ext>
            </a:extLst>
          </p:cNvPr>
          <p:cNvSpPr txBox="1"/>
          <p:nvPr/>
        </p:nvSpPr>
        <p:spPr>
          <a:xfrm>
            <a:off x="8637523" y="5073812"/>
            <a:ext cx="33635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5" dirty="0">
                <a:solidFill>
                  <a:srgbClr val="FAFAF8"/>
                </a:solidFill>
                <a:latin typeface="Arial"/>
                <a:cs typeface="Arial"/>
              </a:rPr>
              <a:t>Commercial</a:t>
            </a:r>
            <a:r>
              <a:rPr sz="2900" spc="-200" dirty="0">
                <a:solidFill>
                  <a:srgbClr val="FAFAF8"/>
                </a:solidFill>
                <a:latin typeface="Arial"/>
                <a:cs typeface="Arial"/>
              </a:rPr>
              <a:t> </a:t>
            </a:r>
            <a:r>
              <a:rPr sz="2900" spc="-60" dirty="0">
                <a:solidFill>
                  <a:srgbClr val="FAFAF8"/>
                </a:solidFill>
                <a:latin typeface="Arial"/>
                <a:cs typeface="Arial"/>
              </a:rPr>
              <a:t>Services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64BC65-80C8-804E-AAD5-F993A0E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61" y="3054094"/>
            <a:ext cx="4453481" cy="1233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3802" y="2286000"/>
            <a:ext cx="68580" cy="3368040"/>
          </a:xfrm>
          <a:custGeom>
            <a:avLst/>
            <a:gdLst/>
            <a:ahLst/>
            <a:cxnLst/>
            <a:rect l="l" t="t" r="r" b="b"/>
            <a:pathLst>
              <a:path w="68579" h="3368040">
                <a:moveTo>
                  <a:pt x="68580" y="0"/>
                </a:moveTo>
                <a:lnTo>
                  <a:pt x="0" y="60972"/>
                </a:lnTo>
                <a:lnTo>
                  <a:pt x="0" y="3368040"/>
                </a:lnTo>
                <a:lnTo>
                  <a:pt x="68580" y="3307092"/>
                </a:lnTo>
                <a:lnTo>
                  <a:pt x="6858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46318" y="3509806"/>
            <a:ext cx="7950682" cy="1340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Redefining the future of pharmaceutical services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Agile services to power your products throughout their lifecycles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Scalable from ultra-orphan, core specialty, through retail blockbuster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46318" y="2629678"/>
            <a:ext cx="627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/>
              <a:t>PATIENT </a:t>
            </a:r>
            <a:r>
              <a:rPr sz="2400" spc="-45" dirty="0"/>
              <a:t>DRIVEN. POWERED </a:t>
            </a:r>
            <a:r>
              <a:rPr sz="2400" spc="-25" dirty="0"/>
              <a:t>BY</a:t>
            </a:r>
            <a:r>
              <a:rPr sz="2400" spc="-315" dirty="0"/>
              <a:t> </a:t>
            </a:r>
            <a:r>
              <a:rPr sz="2400" spc="-50" dirty="0"/>
              <a:t>EVIDENCE.</a:t>
            </a:r>
            <a:endParaRPr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B153CA-0D45-B843-8FB3-6A5A920F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10" y="3677335"/>
            <a:ext cx="3268957" cy="9053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501DB5-9C3A-4341-B9C0-F6980D4094E6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E2DF501D-9090-D84A-BF92-8935E850698D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07D29488-ABF2-F145-B7D3-59AD59C0BA5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12AC6222-DCAD-9949-BA76-78D66C959911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678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1">
            <a:extLst>
              <a:ext uri="{FF2B5EF4-FFF2-40B4-BE49-F238E27FC236}">
                <a16:creationId xmlns:a16="http://schemas.microsoft.com/office/drawing/2014/main" id="{E0F24F42-E784-1C4B-B548-3B55E379A4E8}"/>
              </a:ext>
            </a:extLst>
          </p:cNvPr>
          <p:cNvSpPr/>
          <p:nvPr/>
        </p:nvSpPr>
        <p:spPr>
          <a:xfrm>
            <a:off x="1316102" y="7664307"/>
            <a:ext cx="10503535" cy="151130"/>
          </a:xfrm>
          <a:custGeom>
            <a:avLst/>
            <a:gdLst/>
            <a:ahLst/>
            <a:cxnLst/>
            <a:rect l="l" t="t" r="r" b="b"/>
            <a:pathLst>
              <a:path w="10503535" h="151129">
                <a:moveTo>
                  <a:pt x="106883" y="0"/>
                </a:moveTo>
                <a:lnTo>
                  <a:pt x="0" y="137096"/>
                </a:lnTo>
                <a:lnTo>
                  <a:pt x="10396169" y="150952"/>
                </a:lnTo>
                <a:lnTo>
                  <a:pt x="10503065" y="13855"/>
                </a:lnTo>
                <a:lnTo>
                  <a:pt x="106883" y="0"/>
                </a:lnTo>
                <a:close/>
              </a:path>
            </a:pathLst>
          </a:custGeom>
          <a:gradFill>
            <a:gsLst>
              <a:gs pos="0">
                <a:srgbClr val="E7E4DD"/>
              </a:gs>
              <a:gs pos="100000">
                <a:srgbClr val="E7E4DD"/>
              </a:gs>
            </a:gsLst>
            <a:lin ang="5400000" scaled="0"/>
          </a:gradFill>
        </p:spPr>
        <p:txBody>
          <a:bodyPr wrap="square" lIns="0" tIns="0" rIns="0" bIns="0" rtlCol="0"/>
          <a:lstStyle/>
          <a:p>
            <a:endParaRPr dirty="0">
              <a:solidFill>
                <a:srgbClr val="E7E4DD"/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0" y="1714500"/>
            <a:ext cx="9863455" cy="6515100"/>
          </a:xfrm>
          <a:custGeom>
            <a:avLst/>
            <a:gdLst/>
            <a:ahLst/>
            <a:cxnLst/>
            <a:rect l="l" t="t" r="r" b="b"/>
            <a:pathLst>
              <a:path w="9863455" h="6515100">
                <a:moveTo>
                  <a:pt x="9863315" y="0"/>
                </a:moveTo>
                <a:lnTo>
                  <a:pt x="2125980" y="0"/>
                </a:lnTo>
                <a:lnTo>
                  <a:pt x="0" y="2766682"/>
                </a:lnTo>
                <a:lnTo>
                  <a:pt x="0" y="6515100"/>
                </a:lnTo>
                <a:lnTo>
                  <a:pt x="4856975" y="6515100"/>
                </a:lnTo>
                <a:lnTo>
                  <a:pt x="9863315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975975" cy="8229600"/>
          </a:xfrm>
          <a:custGeom>
            <a:avLst/>
            <a:gdLst/>
            <a:ahLst/>
            <a:cxnLst/>
            <a:rect l="l" t="t" r="r" b="b"/>
            <a:pathLst>
              <a:path w="10975975" h="8229600">
                <a:moveTo>
                  <a:pt x="10975555" y="0"/>
                </a:moveTo>
                <a:lnTo>
                  <a:pt x="4327055" y="0"/>
                </a:lnTo>
                <a:lnTo>
                  <a:pt x="0" y="5624842"/>
                </a:lnTo>
                <a:lnTo>
                  <a:pt x="0" y="8229600"/>
                </a:lnTo>
                <a:lnTo>
                  <a:pt x="4644720" y="8229600"/>
                </a:lnTo>
                <a:lnTo>
                  <a:pt x="1097555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20692" y="3010766"/>
            <a:ext cx="6200107" cy="319831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718945">
              <a:lnSpc>
                <a:spcPct val="100000"/>
              </a:lnSpc>
              <a:spcBef>
                <a:spcPts val="1100"/>
              </a:spcBef>
            </a:pPr>
            <a:r>
              <a:rPr lang="en-US" sz="1700" b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b="1" dirty="0">
                <a:solidFill>
                  <a:srgbClr val="00253D"/>
                </a:solidFill>
                <a:latin typeface="Arial"/>
                <a:cs typeface="Arial"/>
              </a:rPr>
              <a:t>We promise you: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 marL="1316990" marR="5080" indent="166370">
              <a:lnSpc>
                <a:spcPct val="100000"/>
              </a:lnSpc>
              <a:spcBef>
                <a:spcPts val="1000"/>
              </a:spcBef>
            </a:pP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Deep market expertise to design, implement,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and operate a patient support program that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will differentiate your brand in the market.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 dirty="0">
              <a:solidFill>
                <a:srgbClr val="00253D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solidFill>
                <a:srgbClr val="00253D"/>
              </a:solidFill>
              <a:latin typeface="Times New Roman"/>
              <a:cs typeface="Times New Roman"/>
            </a:endParaRPr>
          </a:p>
          <a:p>
            <a:pPr marL="577215">
              <a:lnSpc>
                <a:spcPct val="100000"/>
              </a:lnSpc>
            </a:pPr>
            <a:r>
              <a:rPr lang="en-US" sz="1700" b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b="1" dirty="0">
                <a:solidFill>
                  <a:srgbClr val="00253D"/>
                </a:solidFill>
                <a:latin typeface="Arial"/>
                <a:cs typeface="Arial"/>
              </a:rPr>
              <a:t>You can promise your patients: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  <a:p>
            <a:pPr marL="179705" marR="1370330" indent="166370">
              <a:lnSpc>
                <a:spcPct val="100000"/>
              </a:lnSpc>
              <a:spcBef>
                <a:spcPts val="1000"/>
              </a:spcBef>
            </a:pP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Tireless help in overcoming financial,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b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administrative, and clinical hurdles to enable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 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them to start and stay on their course</a:t>
            </a:r>
            <a:r>
              <a:rPr lang="en-US" sz="1700" i="1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53D"/>
                </a:solidFill>
                <a:latin typeface="Arial"/>
                <a:cs typeface="Arial"/>
              </a:rPr>
              <a:t>of therapy.</a:t>
            </a:r>
            <a:endParaRPr sz="1700" dirty="0">
              <a:solidFill>
                <a:srgbClr val="00253D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8730" y="3606711"/>
            <a:ext cx="3908171" cy="992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230" marR="5080" indent="303530"/>
            <a:r>
              <a:rPr lang="en-US" sz="2150" b="1" dirty="0">
                <a:solidFill>
                  <a:srgbClr val="00253D"/>
                </a:solidFill>
                <a:latin typeface="Arial"/>
                <a:cs typeface="Arial"/>
              </a:rPr>
              <a:t> 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ENGAGING</a:t>
            </a:r>
            <a:r>
              <a:rPr sz="2150" b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150" b="1" spc="-40" dirty="0">
                <a:solidFill>
                  <a:srgbClr val="00253D"/>
                </a:solidFill>
                <a:latin typeface="Arial"/>
                <a:cs typeface="Arial"/>
              </a:rPr>
              <a:t>PATIEN</a:t>
            </a:r>
            <a: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  <a:t>TS </a:t>
            </a:r>
            <a:b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</a:br>
            <a:r>
              <a:rPr lang="en-US" sz="2150" b="1" spc="-40" dirty="0">
                <a:solidFill>
                  <a:srgbClr val="00253D"/>
                </a:solidFill>
                <a:latin typeface="Arial"/>
                <a:cs typeface="Arial"/>
              </a:rPr>
              <a:t>    </a:t>
            </a:r>
            <a:r>
              <a:rPr sz="2150" b="1" dirty="0">
                <a:solidFill>
                  <a:srgbClr val="00253D"/>
                </a:solidFill>
                <a:latin typeface="Arial"/>
                <a:cs typeface="Arial"/>
              </a:rPr>
              <a:t>TRANSFORMING</a:t>
            </a:r>
            <a:r>
              <a:rPr sz="2150" b="1" spc="-4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00253D"/>
                </a:solidFill>
                <a:latin typeface="Arial"/>
                <a:cs typeface="Arial"/>
              </a:rPr>
              <a:t>CARE</a:t>
            </a:r>
            <a:r>
              <a:rPr lang="en-US" sz="2150" b="1" spc="-5" dirty="0">
                <a:solidFill>
                  <a:srgbClr val="00253D"/>
                </a:solidFill>
                <a:latin typeface="Arial"/>
                <a:cs typeface="Arial"/>
              </a:rPr>
              <a:t> CONNECTING HEALTH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06951" y="1622663"/>
            <a:ext cx="1750060" cy="121729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 marR="5080">
              <a:lnSpc>
                <a:spcPct val="73700"/>
              </a:lnSpc>
              <a:spcBef>
                <a:spcPts val="1115"/>
              </a:spcBef>
            </a:pPr>
            <a:r>
              <a:rPr sz="3150" spc="5" dirty="0"/>
              <a:t>PILLARS  </a:t>
            </a:r>
            <a:r>
              <a:rPr sz="3150" spc="10" dirty="0"/>
              <a:t>OF  FOCUS</a:t>
            </a:r>
            <a:endParaRPr sz="3150" dirty="0"/>
          </a:p>
        </p:txBody>
      </p:sp>
      <p:sp>
        <p:nvSpPr>
          <p:cNvPr id="7" name="object 7"/>
          <p:cNvSpPr txBox="1"/>
          <p:nvPr/>
        </p:nvSpPr>
        <p:spPr>
          <a:xfrm>
            <a:off x="3964940" y="1322768"/>
            <a:ext cx="800735" cy="169798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5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4700" y="3147057"/>
            <a:ext cx="3013075" cy="0"/>
          </a:xfrm>
          <a:custGeom>
            <a:avLst/>
            <a:gdLst/>
            <a:ahLst/>
            <a:cxnLst/>
            <a:rect l="l" t="t" r="r" b="b"/>
            <a:pathLst>
              <a:path w="3013075">
                <a:moveTo>
                  <a:pt x="0" y="0"/>
                </a:moveTo>
                <a:lnTo>
                  <a:pt x="3012948" y="0"/>
                </a:lnTo>
              </a:path>
            </a:pathLst>
          </a:custGeom>
          <a:ln w="12700">
            <a:solidFill>
              <a:srgbClr val="F5F8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787610"/>
            <a:ext cx="12763500" cy="241300"/>
          </a:xfrm>
          <a:custGeom>
            <a:avLst/>
            <a:gdLst/>
            <a:ahLst/>
            <a:cxnLst/>
            <a:rect l="l" t="t" r="r" b="b"/>
            <a:pathLst>
              <a:path w="12763500" h="241300">
                <a:moveTo>
                  <a:pt x="0" y="0"/>
                </a:moveTo>
                <a:lnTo>
                  <a:pt x="0" y="216077"/>
                </a:lnTo>
                <a:lnTo>
                  <a:pt x="12589256" y="240817"/>
                </a:lnTo>
                <a:lnTo>
                  <a:pt x="12763042" y="25082"/>
                </a:lnTo>
                <a:lnTo>
                  <a:pt x="0" y="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7662295"/>
            <a:ext cx="9936480" cy="145415"/>
          </a:xfrm>
          <a:custGeom>
            <a:avLst/>
            <a:gdLst/>
            <a:ahLst/>
            <a:cxnLst/>
            <a:rect l="l" t="t" r="r" b="b"/>
            <a:pathLst>
              <a:path w="9936480" h="145415">
                <a:moveTo>
                  <a:pt x="0" y="0"/>
                </a:moveTo>
                <a:lnTo>
                  <a:pt x="0" y="131749"/>
                </a:lnTo>
                <a:lnTo>
                  <a:pt x="9833343" y="144856"/>
                </a:lnTo>
                <a:lnTo>
                  <a:pt x="9936429" y="13233"/>
                </a:lnTo>
                <a:lnTo>
                  <a:pt x="0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>
            <a:hlinkClick r:id="rId2" action="ppaction://hlinksldjump"/>
            <a:extLst>
              <a:ext uri="{FF2B5EF4-FFF2-40B4-BE49-F238E27FC236}">
                <a16:creationId xmlns:a16="http://schemas.microsoft.com/office/drawing/2014/main" id="{75EBB766-1FCB-414B-A378-26833CBE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371600" y="3071685"/>
            <a:ext cx="1625600" cy="1764664"/>
          </a:xfrm>
          <a:custGeom>
            <a:avLst/>
            <a:gdLst/>
            <a:ahLst/>
            <a:cxnLst/>
            <a:rect l="l" t="t" r="r" b="b"/>
            <a:pathLst>
              <a:path w="1625600" h="1764664">
                <a:moveTo>
                  <a:pt x="1585556" y="349326"/>
                </a:moveTo>
                <a:lnTo>
                  <a:pt x="1554916" y="311137"/>
                </a:lnTo>
                <a:lnTo>
                  <a:pt x="1522534" y="274955"/>
                </a:lnTo>
                <a:lnTo>
                  <a:pt x="1488490" y="240818"/>
                </a:lnTo>
                <a:lnTo>
                  <a:pt x="1452864" y="208766"/>
                </a:lnTo>
                <a:lnTo>
                  <a:pt x="1415738" y="178840"/>
                </a:lnTo>
                <a:lnTo>
                  <a:pt x="1377190" y="151078"/>
                </a:lnTo>
                <a:lnTo>
                  <a:pt x="1337302" y="125522"/>
                </a:lnTo>
                <a:lnTo>
                  <a:pt x="1296154" y="102211"/>
                </a:lnTo>
                <a:lnTo>
                  <a:pt x="1253825" y="81184"/>
                </a:lnTo>
                <a:lnTo>
                  <a:pt x="1210397" y="62482"/>
                </a:lnTo>
                <a:lnTo>
                  <a:pt x="1165949" y="46144"/>
                </a:lnTo>
                <a:lnTo>
                  <a:pt x="1120561" y="32210"/>
                </a:lnTo>
                <a:lnTo>
                  <a:pt x="1074315" y="20721"/>
                </a:lnTo>
                <a:lnTo>
                  <a:pt x="1027290" y="11715"/>
                </a:lnTo>
                <a:lnTo>
                  <a:pt x="979566" y="5233"/>
                </a:lnTo>
                <a:lnTo>
                  <a:pt x="931225" y="1314"/>
                </a:lnTo>
                <a:lnTo>
                  <a:pt x="882345" y="0"/>
                </a:lnTo>
                <a:lnTo>
                  <a:pt x="834006" y="1308"/>
                </a:lnTo>
                <a:lnTo>
                  <a:pt x="786340" y="5187"/>
                </a:lnTo>
                <a:lnTo>
                  <a:pt x="739414" y="11569"/>
                </a:lnTo>
                <a:lnTo>
                  <a:pt x="693296" y="20386"/>
                </a:lnTo>
                <a:lnTo>
                  <a:pt x="648054" y="31571"/>
                </a:lnTo>
                <a:lnTo>
                  <a:pt x="603755" y="45056"/>
                </a:lnTo>
                <a:lnTo>
                  <a:pt x="560469" y="60772"/>
                </a:lnTo>
                <a:lnTo>
                  <a:pt x="518261" y="78653"/>
                </a:lnTo>
                <a:lnTo>
                  <a:pt x="477201" y="98630"/>
                </a:lnTo>
                <a:lnTo>
                  <a:pt x="437356" y="120636"/>
                </a:lnTo>
                <a:lnTo>
                  <a:pt x="398793" y="144602"/>
                </a:lnTo>
                <a:lnTo>
                  <a:pt x="361581" y="170462"/>
                </a:lnTo>
                <a:lnTo>
                  <a:pt x="325787" y="198146"/>
                </a:lnTo>
                <a:lnTo>
                  <a:pt x="291479" y="227588"/>
                </a:lnTo>
                <a:lnTo>
                  <a:pt x="258725" y="258719"/>
                </a:lnTo>
                <a:lnTo>
                  <a:pt x="227594" y="291472"/>
                </a:lnTo>
                <a:lnTo>
                  <a:pt x="198151" y="325779"/>
                </a:lnTo>
                <a:lnTo>
                  <a:pt x="170466" y="361572"/>
                </a:lnTo>
                <a:lnTo>
                  <a:pt x="144606" y="398784"/>
                </a:lnTo>
                <a:lnTo>
                  <a:pt x="120639" y="437346"/>
                </a:lnTo>
                <a:lnTo>
                  <a:pt x="98633" y="477191"/>
                </a:lnTo>
                <a:lnTo>
                  <a:pt x="78655" y="518251"/>
                </a:lnTo>
                <a:lnTo>
                  <a:pt x="60774" y="560458"/>
                </a:lnTo>
                <a:lnTo>
                  <a:pt x="45057" y="603744"/>
                </a:lnTo>
                <a:lnTo>
                  <a:pt x="31572" y="648042"/>
                </a:lnTo>
                <a:lnTo>
                  <a:pt x="20387" y="693284"/>
                </a:lnTo>
                <a:lnTo>
                  <a:pt x="11569" y="739401"/>
                </a:lnTo>
                <a:lnTo>
                  <a:pt x="5187" y="786327"/>
                </a:lnTo>
                <a:lnTo>
                  <a:pt x="1308" y="833993"/>
                </a:lnTo>
                <a:lnTo>
                  <a:pt x="0" y="882332"/>
                </a:lnTo>
                <a:lnTo>
                  <a:pt x="1308" y="930671"/>
                </a:lnTo>
                <a:lnTo>
                  <a:pt x="5187" y="978337"/>
                </a:lnTo>
                <a:lnTo>
                  <a:pt x="11569" y="1025263"/>
                </a:lnTo>
                <a:lnTo>
                  <a:pt x="20387" y="1071380"/>
                </a:lnTo>
                <a:lnTo>
                  <a:pt x="31572" y="1116622"/>
                </a:lnTo>
                <a:lnTo>
                  <a:pt x="45057" y="1160920"/>
                </a:lnTo>
                <a:lnTo>
                  <a:pt x="60774" y="1204206"/>
                </a:lnTo>
                <a:lnTo>
                  <a:pt x="78655" y="1246413"/>
                </a:lnTo>
                <a:lnTo>
                  <a:pt x="98633" y="1287473"/>
                </a:lnTo>
                <a:lnTo>
                  <a:pt x="120639" y="1327318"/>
                </a:lnTo>
                <a:lnTo>
                  <a:pt x="144606" y="1365880"/>
                </a:lnTo>
                <a:lnTo>
                  <a:pt x="170466" y="1403092"/>
                </a:lnTo>
                <a:lnTo>
                  <a:pt x="198151" y="1438885"/>
                </a:lnTo>
                <a:lnTo>
                  <a:pt x="227594" y="1473192"/>
                </a:lnTo>
                <a:lnTo>
                  <a:pt x="258725" y="1505945"/>
                </a:lnTo>
                <a:lnTo>
                  <a:pt x="291479" y="1537076"/>
                </a:lnTo>
                <a:lnTo>
                  <a:pt x="325787" y="1566518"/>
                </a:lnTo>
                <a:lnTo>
                  <a:pt x="361581" y="1594202"/>
                </a:lnTo>
                <a:lnTo>
                  <a:pt x="398793" y="1620062"/>
                </a:lnTo>
                <a:lnTo>
                  <a:pt x="437356" y="1644028"/>
                </a:lnTo>
                <a:lnTo>
                  <a:pt x="477201" y="1666034"/>
                </a:lnTo>
                <a:lnTo>
                  <a:pt x="518261" y="1686011"/>
                </a:lnTo>
                <a:lnTo>
                  <a:pt x="560469" y="1703892"/>
                </a:lnTo>
                <a:lnTo>
                  <a:pt x="603755" y="1719608"/>
                </a:lnTo>
                <a:lnTo>
                  <a:pt x="648054" y="1733093"/>
                </a:lnTo>
                <a:lnTo>
                  <a:pt x="693296" y="1744278"/>
                </a:lnTo>
                <a:lnTo>
                  <a:pt x="739414" y="1753095"/>
                </a:lnTo>
                <a:lnTo>
                  <a:pt x="786340" y="1759477"/>
                </a:lnTo>
                <a:lnTo>
                  <a:pt x="834006" y="1763356"/>
                </a:lnTo>
                <a:lnTo>
                  <a:pt x="882345" y="1764664"/>
                </a:lnTo>
                <a:lnTo>
                  <a:pt x="932407" y="1763267"/>
                </a:lnTo>
                <a:lnTo>
                  <a:pt x="981930" y="1759110"/>
                </a:lnTo>
                <a:lnTo>
                  <a:pt x="1030821" y="1752244"/>
                </a:lnTo>
                <a:lnTo>
                  <a:pt x="1078987" y="1742718"/>
                </a:lnTo>
                <a:lnTo>
                  <a:pt x="1126336" y="1730585"/>
                </a:lnTo>
                <a:lnTo>
                  <a:pt x="1172774" y="1715894"/>
                </a:lnTo>
                <a:lnTo>
                  <a:pt x="1218209" y="1698697"/>
                </a:lnTo>
                <a:lnTo>
                  <a:pt x="1262548" y="1679044"/>
                </a:lnTo>
                <a:lnTo>
                  <a:pt x="1305698" y="1656986"/>
                </a:lnTo>
                <a:lnTo>
                  <a:pt x="1347566" y="1632574"/>
                </a:lnTo>
                <a:lnTo>
                  <a:pt x="1388059" y="1605858"/>
                </a:lnTo>
                <a:lnTo>
                  <a:pt x="1427084" y="1576889"/>
                </a:lnTo>
                <a:lnTo>
                  <a:pt x="1464550" y="1545718"/>
                </a:lnTo>
                <a:lnTo>
                  <a:pt x="1500361" y="1512396"/>
                </a:lnTo>
                <a:lnTo>
                  <a:pt x="1534427" y="1476973"/>
                </a:lnTo>
                <a:lnTo>
                  <a:pt x="1566654" y="1439500"/>
                </a:lnTo>
                <a:lnTo>
                  <a:pt x="1596948" y="1400028"/>
                </a:lnTo>
                <a:lnTo>
                  <a:pt x="1625219" y="1358607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4339" y="3041423"/>
            <a:ext cx="1736089" cy="1765300"/>
          </a:xfrm>
          <a:custGeom>
            <a:avLst/>
            <a:gdLst/>
            <a:ahLst/>
            <a:cxnLst/>
            <a:rect l="l" t="t" r="r" b="b"/>
            <a:pathLst>
              <a:path w="1736089" h="1765300">
                <a:moveTo>
                  <a:pt x="1386477" y="158673"/>
                </a:moveTo>
                <a:lnTo>
                  <a:pt x="1345536" y="131823"/>
                </a:lnTo>
                <a:lnTo>
                  <a:pt x="1303558" y="107419"/>
                </a:lnTo>
                <a:lnTo>
                  <a:pt x="1260632" y="85474"/>
                </a:lnTo>
                <a:lnTo>
                  <a:pt x="1216846" y="66000"/>
                </a:lnTo>
                <a:lnTo>
                  <a:pt x="1172290" y="49011"/>
                </a:lnTo>
                <a:lnTo>
                  <a:pt x="1127051" y="34521"/>
                </a:lnTo>
                <a:lnTo>
                  <a:pt x="1081218" y="22542"/>
                </a:lnTo>
                <a:lnTo>
                  <a:pt x="1034880" y="13087"/>
                </a:lnTo>
                <a:lnTo>
                  <a:pt x="988125" y="6170"/>
                </a:lnTo>
                <a:lnTo>
                  <a:pt x="941043" y="1803"/>
                </a:lnTo>
                <a:lnTo>
                  <a:pt x="893721" y="0"/>
                </a:lnTo>
                <a:lnTo>
                  <a:pt x="846249" y="773"/>
                </a:lnTo>
                <a:lnTo>
                  <a:pt x="798715" y="4137"/>
                </a:lnTo>
                <a:lnTo>
                  <a:pt x="751207" y="10103"/>
                </a:lnTo>
                <a:lnTo>
                  <a:pt x="703815" y="18685"/>
                </a:lnTo>
                <a:lnTo>
                  <a:pt x="656627" y="29897"/>
                </a:lnTo>
                <a:lnTo>
                  <a:pt x="609732" y="43751"/>
                </a:lnTo>
                <a:lnTo>
                  <a:pt x="564163" y="59932"/>
                </a:lnTo>
                <a:lnTo>
                  <a:pt x="520029" y="78351"/>
                </a:lnTo>
                <a:lnTo>
                  <a:pt x="477372" y="98922"/>
                </a:lnTo>
                <a:lnTo>
                  <a:pt x="436236" y="121559"/>
                </a:lnTo>
                <a:lnTo>
                  <a:pt x="396665" y="146177"/>
                </a:lnTo>
                <a:lnTo>
                  <a:pt x="358702" y="172690"/>
                </a:lnTo>
                <a:lnTo>
                  <a:pt x="322391" y="201014"/>
                </a:lnTo>
                <a:lnTo>
                  <a:pt x="287775" y="231063"/>
                </a:lnTo>
                <a:lnTo>
                  <a:pt x="254898" y="262750"/>
                </a:lnTo>
                <a:lnTo>
                  <a:pt x="223803" y="295992"/>
                </a:lnTo>
                <a:lnTo>
                  <a:pt x="194535" y="330702"/>
                </a:lnTo>
                <a:lnTo>
                  <a:pt x="167135" y="366795"/>
                </a:lnTo>
                <a:lnTo>
                  <a:pt x="141649" y="404185"/>
                </a:lnTo>
                <a:lnTo>
                  <a:pt x="118119" y="442788"/>
                </a:lnTo>
                <a:lnTo>
                  <a:pt x="96588" y="482517"/>
                </a:lnTo>
                <a:lnTo>
                  <a:pt x="77102" y="523287"/>
                </a:lnTo>
                <a:lnTo>
                  <a:pt x="59702" y="565014"/>
                </a:lnTo>
                <a:lnTo>
                  <a:pt x="44433" y="607610"/>
                </a:lnTo>
                <a:lnTo>
                  <a:pt x="31339" y="650992"/>
                </a:lnTo>
                <a:lnTo>
                  <a:pt x="20461" y="695073"/>
                </a:lnTo>
                <a:lnTo>
                  <a:pt x="11845" y="739768"/>
                </a:lnTo>
                <a:lnTo>
                  <a:pt x="5534" y="784992"/>
                </a:lnTo>
                <a:lnTo>
                  <a:pt x="1571" y="830659"/>
                </a:lnTo>
                <a:lnTo>
                  <a:pt x="0" y="876683"/>
                </a:lnTo>
                <a:lnTo>
                  <a:pt x="863" y="922980"/>
                </a:lnTo>
                <a:lnTo>
                  <a:pt x="4206" y="969464"/>
                </a:lnTo>
                <a:lnTo>
                  <a:pt x="10071" y="1016050"/>
                </a:lnTo>
                <a:lnTo>
                  <a:pt x="18502" y="1062651"/>
                </a:lnTo>
                <a:lnTo>
                  <a:pt x="29543" y="1109183"/>
                </a:lnTo>
                <a:lnTo>
                  <a:pt x="43236" y="1155560"/>
                </a:lnTo>
                <a:lnTo>
                  <a:pt x="59417" y="1201129"/>
                </a:lnTo>
                <a:lnTo>
                  <a:pt x="77836" y="1245263"/>
                </a:lnTo>
                <a:lnTo>
                  <a:pt x="98406" y="1287920"/>
                </a:lnTo>
                <a:lnTo>
                  <a:pt x="121043" y="1329056"/>
                </a:lnTo>
                <a:lnTo>
                  <a:pt x="145662" y="1368627"/>
                </a:lnTo>
                <a:lnTo>
                  <a:pt x="172175" y="1406590"/>
                </a:lnTo>
                <a:lnTo>
                  <a:pt x="200499" y="1442901"/>
                </a:lnTo>
                <a:lnTo>
                  <a:pt x="230547" y="1477517"/>
                </a:lnTo>
                <a:lnTo>
                  <a:pt x="262235" y="1510394"/>
                </a:lnTo>
                <a:lnTo>
                  <a:pt x="295477" y="1541488"/>
                </a:lnTo>
                <a:lnTo>
                  <a:pt x="330187" y="1570757"/>
                </a:lnTo>
                <a:lnTo>
                  <a:pt x="366279" y="1598157"/>
                </a:lnTo>
                <a:lnTo>
                  <a:pt x="403670" y="1623643"/>
                </a:lnTo>
                <a:lnTo>
                  <a:pt x="442273" y="1647173"/>
                </a:lnTo>
                <a:lnTo>
                  <a:pt x="482002" y="1668703"/>
                </a:lnTo>
                <a:lnTo>
                  <a:pt x="522772" y="1688190"/>
                </a:lnTo>
                <a:lnTo>
                  <a:pt x="564498" y="1705589"/>
                </a:lnTo>
                <a:lnTo>
                  <a:pt x="607095" y="1720858"/>
                </a:lnTo>
                <a:lnTo>
                  <a:pt x="650477" y="1733953"/>
                </a:lnTo>
                <a:lnTo>
                  <a:pt x="694558" y="1744830"/>
                </a:lnTo>
                <a:lnTo>
                  <a:pt x="739253" y="1753447"/>
                </a:lnTo>
                <a:lnTo>
                  <a:pt x="784476" y="1759758"/>
                </a:lnTo>
                <a:lnTo>
                  <a:pt x="830143" y="1763721"/>
                </a:lnTo>
                <a:lnTo>
                  <a:pt x="876168" y="1765292"/>
                </a:lnTo>
                <a:lnTo>
                  <a:pt x="922465" y="1764428"/>
                </a:lnTo>
                <a:lnTo>
                  <a:pt x="968949" y="1761086"/>
                </a:lnTo>
                <a:lnTo>
                  <a:pt x="1015534" y="1755221"/>
                </a:lnTo>
                <a:lnTo>
                  <a:pt x="1062136" y="1746790"/>
                </a:lnTo>
                <a:lnTo>
                  <a:pt x="1108668" y="1735749"/>
                </a:lnTo>
                <a:lnTo>
                  <a:pt x="1155045" y="1722056"/>
                </a:lnTo>
                <a:lnTo>
                  <a:pt x="1202225" y="1705256"/>
                </a:lnTo>
                <a:lnTo>
                  <a:pt x="1248040" y="1685998"/>
                </a:lnTo>
                <a:lnTo>
                  <a:pt x="1292416" y="1664358"/>
                </a:lnTo>
                <a:lnTo>
                  <a:pt x="1335282" y="1640414"/>
                </a:lnTo>
                <a:lnTo>
                  <a:pt x="1376565" y="1614241"/>
                </a:lnTo>
                <a:lnTo>
                  <a:pt x="1416191" y="1585919"/>
                </a:lnTo>
                <a:lnTo>
                  <a:pt x="1454088" y="1555522"/>
                </a:lnTo>
                <a:lnTo>
                  <a:pt x="1490185" y="1523129"/>
                </a:lnTo>
                <a:lnTo>
                  <a:pt x="1524407" y="1488816"/>
                </a:lnTo>
                <a:lnTo>
                  <a:pt x="1556682" y="1452660"/>
                </a:lnTo>
                <a:lnTo>
                  <a:pt x="1586938" y="1414738"/>
                </a:lnTo>
                <a:lnTo>
                  <a:pt x="1615102" y="1375128"/>
                </a:lnTo>
                <a:lnTo>
                  <a:pt x="1641101" y="1333905"/>
                </a:lnTo>
                <a:lnTo>
                  <a:pt x="1664862" y="1291148"/>
                </a:lnTo>
                <a:lnTo>
                  <a:pt x="1686314" y="1246933"/>
                </a:lnTo>
                <a:lnTo>
                  <a:pt x="1705383" y="1201337"/>
                </a:lnTo>
                <a:lnTo>
                  <a:pt x="1721997" y="1154436"/>
                </a:lnTo>
                <a:lnTo>
                  <a:pt x="1736082" y="1106309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3392" y="3047590"/>
            <a:ext cx="1764664" cy="1764664"/>
          </a:xfrm>
          <a:custGeom>
            <a:avLst/>
            <a:gdLst/>
            <a:ahLst/>
            <a:cxnLst/>
            <a:rect l="l" t="t" r="r" b="b"/>
            <a:pathLst>
              <a:path w="1764665" h="1764664">
                <a:moveTo>
                  <a:pt x="1032611" y="13158"/>
                </a:moveTo>
                <a:lnTo>
                  <a:pt x="984160" y="6126"/>
                </a:lnTo>
                <a:lnTo>
                  <a:pt x="935801" y="1748"/>
                </a:lnTo>
                <a:lnTo>
                  <a:pt x="887622" y="0"/>
                </a:lnTo>
                <a:lnTo>
                  <a:pt x="839709" y="855"/>
                </a:lnTo>
                <a:lnTo>
                  <a:pt x="792147" y="4288"/>
                </a:lnTo>
                <a:lnTo>
                  <a:pt x="745022" y="10274"/>
                </a:lnTo>
                <a:lnTo>
                  <a:pt x="698419" y="18786"/>
                </a:lnTo>
                <a:lnTo>
                  <a:pt x="652426" y="29800"/>
                </a:lnTo>
                <a:lnTo>
                  <a:pt x="607128" y="43290"/>
                </a:lnTo>
                <a:lnTo>
                  <a:pt x="562610" y="59230"/>
                </a:lnTo>
                <a:lnTo>
                  <a:pt x="518959" y="77594"/>
                </a:lnTo>
                <a:lnTo>
                  <a:pt x="476260" y="98358"/>
                </a:lnTo>
                <a:lnTo>
                  <a:pt x="434600" y="121494"/>
                </a:lnTo>
                <a:lnTo>
                  <a:pt x="394064" y="146979"/>
                </a:lnTo>
                <a:lnTo>
                  <a:pt x="354738" y="174785"/>
                </a:lnTo>
                <a:lnTo>
                  <a:pt x="316708" y="204888"/>
                </a:lnTo>
                <a:lnTo>
                  <a:pt x="280060" y="237263"/>
                </a:lnTo>
                <a:lnTo>
                  <a:pt x="245600" y="271187"/>
                </a:lnTo>
                <a:lnTo>
                  <a:pt x="213385" y="306532"/>
                </a:lnTo>
                <a:lnTo>
                  <a:pt x="183419" y="343203"/>
                </a:lnTo>
                <a:lnTo>
                  <a:pt x="155705" y="381105"/>
                </a:lnTo>
                <a:lnTo>
                  <a:pt x="130245" y="420140"/>
                </a:lnTo>
                <a:lnTo>
                  <a:pt x="107045" y="460214"/>
                </a:lnTo>
                <a:lnTo>
                  <a:pt x="86106" y="501230"/>
                </a:lnTo>
                <a:lnTo>
                  <a:pt x="67433" y="543092"/>
                </a:lnTo>
                <a:lnTo>
                  <a:pt x="51029" y="585706"/>
                </a:lnTo>
                <a:lnTo>
                  <a:pt x="36896" y="628974"/>
                </a:lnTo>
                <a:lnTo>
                  <a:pt x="25039" y="672802"/>
                </a:lnTo>
                <a:lnTo>
                  <a:pt x="15460" y="717093"/>
                </a:lnTo>
                <a:lnTo>
                  <a:pt x="8164" y="761751"/>
                </a:lnTo>
                <a:lnTo>
                  <a:pt x="3152" y="806681"/>
                </a:lnTo>
                <a:lnTo>
                  <a:pt x="430" y="851787"/>
                </a:lnTo>
                <a:lnTo>
                  <a:pt x="0" y="896973"/>
                </a:lnTo>
                <a:lnTo>
                  <a:pt x="1864" y="942143"/>
                </a:lnTo>
                <a:lnTo>
                  <a:pt x="6028" y="987201"/>
                </a:lnTo>
                <a:lnTo>
                  <a:pt x="12494" y="1032052"/>
                </a:lnTo>
                <a:lnTo>
                  <a:pt x="21265" y="1076600"/>
                </a:lnTo>
                <a:lnTo>
                  <a:pt x="32345" y="1120748"/>
                </a:lnTo>
                <a:lnTo>
                  <a:pt x="45737" y="1164402"/>
                </a:lnTo>
                <a:lnTo>
                  <a:pt x="61445" y="1207465"/>
                </a:lnTo>
                <a:lnTo>
                  <a:pt x="79471" y="1249841"/>
                </a:lnTo>
                <a:lnTo>
                  <a:pt x="99820" y="1291435"/>
                </a:lnTo>
                <a:lnTo>
                  <a:pt x="122494" y="1332150"/>
                </a:lnTo>
                <a:lnTo>
                  <a:pt x="147497" y="1371892"/>
                </a:lnTo>
                <a:lnTo>
                  <a:pt x="174832" y="1410563"/>
                </a:lnTo>
                <a:lnTo>
                  <a:pt x="204502" y="1448069"/>
                </a:lnTo>
                <a:lnTo>
                  <a:pt x="236512" y="1484314"/>
                </a:lnTo>
                <a:lnTo>
                  <a:pt x="270436" y="1518775"/>
                </a:lnTo>
                <a:lnTo>
                  <a:pt x="305781" y="1550991"/>
                </a:lnTo>
                <a:lnTo>
                  <a:pt x="342453" y="1580958"/>
                </a:lnTo>
                <a:lnTo>
                  <a:pt x="380354" y="1608674"/>
                </a:lnTo>
                <a:lnTo>
                  <a:pt x="419389" y="1634134"/>
                </a:lnTo>
                <a:lnTo>
                  <a:pt x="459463" y="1657335"/>
                </a:lnTo>
                <a:lnTo>
                  <a:pt x="500479" y="1678274"/>
                </a:lnTo>
                <a:lnTo>
                  <a:pt x="542342" y="1696948"/>
                </a:lnTo>
                <a:lnTo>
                  <a:pt x="584955" y="1713353"/>
                </a:lnTo>
                <a:lnTo>
                  <a:pt x="628224" y="1727486"/>
                </a:lnTo>
                <a:lnTo>
                  <a:pt x="672052" y="1739344"/>
                </a:lnTo>
                <a:lnTo>
                  <a:pt x="716343" y="1748923"/>
                </a:lnTo>
                <a:lnTo>
                  <a:pt x="761001" y="1756219"/>
                </a:lnTo>
                <a:lnTo>
                  <a:pt x="805932" y="1761231"/>
                </a:lnTo>
                <a:lnTo>
                  <a:pt x="851038" y="1763953"/>
                </a:lnTo>
                <a:lnTo>
                  <a:pt x="896224" y="1764384"/>
                </a:lnTo>
                <a:lnTo>
                  <a:pt x="941394" y="1762519"/>
                </a:lnTo>
                <a:lnTo>
                  <a:pt x="986453" y="1758355"/>
                </a:lnTo>
                <a:lnTo>
                  <a:pt x="1031305" y="1751889"/>
                </a:lnTo>
                <a:lnTo>
                  <a:pt x="1075853" y="1743117"/>
                </a:lnTo>
                <a:lnTo>
                  <a:pt x="1120002" y="1732037"/>
                </a:lnTo>
                <a:lnTo>
                  <a:pt x="1163656" y="1718644"/>
                </a:lnTo>
                <a:lnTo>
                  <a:pt x="1206720" y="1702936"/>
                </a:lnTo>
                <a:lnTo>
                  <a:pt x="1249097" y="1684909"/>
                </a:lnTo>
                <a:lnTo>
                  <a:pt x="1290691" y="1664559"/>
                </a:lnTo>
                <a:lnTo>
                  <a:pt x="1331408" y="1641884"/>
                </a:lnTo>
                <a:lnTo>
                  <a:pt x="1371150" y="1616880"/>
                </a:lnTo>
                <a:lnTo>
                  <a:pt x="1409823" y="1589544"/>
                </a:lnTo>
                <a:lnTo>
                  <a:pt x="1447330" y="1559873"/>
                </a:lnTo>
                <a:lnTo>
                  <a:pt x="1483576" y="1527862"/>
                </a:lnTo>
                <a:lnTo>
                  <a:pt x="1519236" y="1492698"/>
                </a:lnTo>
                <a:lnTo>
                  <a:pt x="1552620" y="1455883"/>
                </a:lnTo>
                <a:lnTo>
                  <a:pt x="1583693" y="1417517"/>
                </a:lnTo>
                <a:lnTo>
                  <a:pt x="1612424" y="1377701"/>
                </a:lnTo>
                <a:lnTo>
                  <a:pt x="1638777" y="1336535"/>
                </a:lnTo>
                <a:lnTo>
                  <a:pt x="1662721" y="1294119"/>
                </a:lnTo>
                <a:lnTo>
                  <a:pt x="1684221" y="1250555"/>
                </a:lnTo>
                <a:lnTo>
                  <a:pt x="1703245" y="1205942"/>
                </a:lnTo>
                <a:lnTo>
                  <a:pt x="1719759" y="1160381"/>
                </a:lnTo>
                <a:lnTo>
                  <a:pt x="1733730" y="1113972"/>
                </a:lnTo>
                <a:lnTo>
                  <a:pt x="1745124" y="1066817"/>
                </a:lnTo>
                <a:lnTo>
                  <a:pt x="1753909" y="1019014"/>
                </a:lnTo>
                <a:lnTo>
                  <a:pt x="1760050" y="970666"/>
                </a:lnTo>
                <a:lnTo>
                  <a:pt x="1763515" y="921871"/>
                </a:lnTo>
                <a:lnTo>
                  <a:pt x="1764271" y="872731"/>
                </a:lnTo>
                <a:lnTo>
                  <a:pt x="1762283" y="823346"/>
                </a:lnTo>
                <a:lnTo>
                  <a:pt x="1757519" y="773817"/>
                </a:lnTo>
                <a:lnTo>
                  <a:pt x="1749945" y="724244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5915" y="3119229"/>
            <a:ext cx="1764664" cy="1693545"/>
          </a:xfrm>
          <a:custGeom>
            <a:avLst/>
            <a:gdLst/>
            <a:ahLst/>
            <a:cxnLst/>
            <a:rect l="l" t="t" r="r" b="b"/>
            <a:pathLst>
              <a:path w="1764665" h="1693545">
                <a:moveTo>
                  <a:pt x="535126" y="0"/>
                </a:moveTo>
                <a:lnTo>
                  <a:pt x="490658" y="20490"/>
                </a:lnTo>
                <a:lnTo>
                  <a:pt x="447714" y="43156"/>
                </a:lnTo>
                <a:lnTo>
                  <a:pt x="406354" y="67929"/>
                </a:lnTo>
                <a:lnTo>
                  <a:pt x="366635" y="94742"/>
                </a:lnTo>
                <a:lnTo>
                  <a:pt x="328614" y="123525"/>
                </a:lnTo>
                <a:lnTo>
                  <a:pt x="292351" y="154212"/>
                </a:lnTo>
                <a:lnTo>
                  <a:pt x="257904" y="186733"/>
                </a:lnTo>
                <a:lnTo>
                  <a:pt x="225329" y="221019"/>
                </a:lnTo>
                <a:lnTo>
                  <a:pt x="194687" y="257004"/>
                </a:lnTo>
                <a:lnTo>
                  <a:pt x="166033" y="294619"/>
                </a:lnTo>
                <a:lnTo>
                  <a:pt x="139428" y="333795"/>
                </a:lnTo>
                <a:lnTo>
                  <a:pt x="114928" y="374463"/>
                </a:lnTo>
                <a:lnTo>
                  <a:pt x="92591" y="416557"/>
                </a:lnTo>
                <a:lnTo>
                  <a:pt x="72477" y="460007"/>
                </a:lnTo>
                <a:lnTo>
                  <a:pt x="54643" y="504746"/>
                </a:lnTo>
                <a:lnTo>
                  <a:pt x="39146" y="550704"/>
                </a:lnTo>
                <a:lnTo>
                  <a:pt x="26046" y="597814"/>
                </a:lnTo>
                <a:lnTo>
                  <a:pt x="15621" y="645033"/>
                </a:lnTo>
                <a:lnTo>
                  <a:pt x="7853" y="692222"/>
                </a:lnTo>
                <a:lnTo>
                  <a:pt x="2693" y="739298"/>
                </a:lnTo>
                <a:lnTo>
                  <a:pt x="92" y="786179"/>
                </a:lnTo>
                <a:lnTo>
                  <a:pt x="0" y="832783"/>
                </a:lnTo>
                <a:lnTo>
                  <a:pt x="2367" y="879028"/>
                </a:lnTo>
                <a:lnTo>
                  <a:pt x="7145" y="924831"/>
                </a:lnTo>
                <a:lnTo>
                  <a:pt x="14284" y="970110"/>
                </a:lnTo>
                <a:lnTo>
                  <a:pt x="23734" y="1014784"/>
                </a:lnTo>
                <a:lnTo>
                  <a:pt x="35447" y="1058769"/>
                </a:lnTo>
                <a:lnTo>
                  <a:pt x="49373" y="1101985"/>
                </a:lnTo>
                <a:lnTo>
                  <a:pt x="65462" y="1144347"/>
                </a:lnTo>
                <a:lnTo>
                  <a:pt x="83665" y="1185775"/>
                </a:lnTo>
                <a:lnTo>
                  <a:pt x="103933" y="1226187"/>
                </a:lnTo>
                <a:lnTo>
                  <a:pt x="126216" y="1265499"/>
                </a:lnTo>
                <a:lnTo>
                  <a:pt x="150465" y="1303630"/>
                </a:lnTo>
                <a:lnTo>
                  <a:pt x="176631" y="1340498"/>
                </a:lnTo>
                <a:lnTo>
                  <a:pt x="204663" y="1376020"/>
                </a:lnTo>
                <a:lnTo>
                  <a:pt x="234514" y="1410114"/>
                </a:lnTo>
                <a:lnTo>
                  <a:pt x="266133" y="1442698"/>
                </a:lnTo>
                <a:lnTo>
                  <a:pt x="299471" y="1473690"/>
                </a:lnTo>
                <a:lnTo>
                  <a:pt x="334478" y="1503007"/>
                </a:lnTo>
                <a:lnTo>
                  <a:pt x="371106" y="1530569"/>
                </a:lnTo>
                <a:lnTo>
                  <a:pt x="409304" y="1556291"/>
                </a:lnTo>
                <a:lnTo>
                  <a:pt x="449024" y="1580092"/>
                </a:lnTo>
                <a:lnTo>
                  <a:pt x="490216" y="1601890"/>
                </a:lnTo>
                <a:lnTo>
                  <a:pt x="532831" y="1621603"/>
                </a:lnTo>
                <a:lnTo>
                  <a:pt x="576819" y="1639149"/>
                </a:lnTo>
                <a:lnTo>
                  <a:pt x="622131" y="1654444"/>
                </a:lnTo>
                <a:lnTo>
                  <a:pt x="668717" y="1667408"/>
                </a:lnTo>
                <a:lnTo>
                  <a:pt x="715935" y="1677832"/>
                </a:lnTo>
                <a:lnTo>
                  <a:pt x="763123" y="1685599"/>
                </a:lnTo>
                <a:lnTo>
                  <a:pt x="810198" y="1690758"/>
                </a:lnTo>
                <a:lnTo>
                  <a:pt x="857078" y="1693359"/>
                </a:lnTo>
                <a:lnTo>
                  <a:pt x="903681" y="1693450"/>
                </a:lnTo>
                <a:lnTo>
                  <a:pt x="949925" y="1691082"/>
                </a:lnTo>
                <a:lnTo>
                  <a:pt x="995727" y="1686304"/>
                </a:lnTo>
                <a:lnTo>
                  <a:pt x="1041006" y="1679165"/>
                </a:lnTo>
                <a:lnTo>
                  <a:pt x="1085679" y="1669714"/>
                </a:lnTo>
                <a:lnTo>
                  <a:pt x="1129664" y="1658001"/>
                </a:lnTo>
                <a:lnTo>
                  <a:pt x="1172878" y="1644076"/>
                </a:lnTo>
                <a:lnTo>
                  <a:pt x="1215241" y="1627987"/>
                </a:lnTo>
                <a:lnTo>
                  <a:pt x="1256668" y="1609784"/>
                </a:lnTo>
                <a:lnTo>
                  <a:pt x="1297079" y="1589516"/>
                </a:lnTo>
                <a:lnTo>
                  <a:pt x="1336391" y="1567233"/>
                </a:lnTo>
                <a:lnTo>
                  <a:pt x="1374522" y="1542985"/>
                </a:lnTo>
                <a:lnTo>
                  <a:pt x="1411389" y="1516820"/>
                </a:lnTo>
                <a:lnTo>
                  <a:pt x="1446911" y="1488787"/>
                </a:lnTo>
                <a:lnTo>
                  <a:pt x="1481005" y="1458937"/>
                </a:lnTo>
                <a:lnTo>
                  <a:pt x="1513589" y="1427319"/>
                </a:lnTo>
                <a:lnTo>
                  <a:pt x="1544581" y="1393981"/>
                </a:lnTo>
                <a:lnTo>
                  <a:pt x="1573898" y="1358974"/>
                </a:lnTo>
                <a:lnTo>
                  <a:pt x="1601459" y="1322347"/>
                </a:lnTo>
                <a:lnTo>
                  <a:pt x="1627181" y="1284149"/>
                </a:lnTo>
                <a:lnTo>
                  <a:pt x="1650983" y="1244429"/>
                </a:lnTo>
                <a:lnTo>
                  <a:pt x="1672781" y="1203237"/>
                </a:lnTo>
                <a:lnTo>
                  <a:pt x="1692494" y="1160623"/>
                </a:lnTo>
                <a:lnTo>
                  <a:pt x="1710039" y="1116635"/>
                </a:lnTo>
                <a:lnTo>
                  <a:pt x="1725335" y="1071323"/>
                </a:lnTo>
                <a:lnTo>
                  <a:pt x="1738298" y="1024737"/>
                </a:lnTo>
                <a:lnTo>
                  <a:pt x="1749054" y="975822"/>
                </a:lnTo>
                <a:lnTo>
                  <a:pt x="1757001" y="926763"/>
                </a:lnTo>
                <a:lnTo>
                  <a:pt x="1762166" y="877662"/>
                </a:lnTo>
                <a:lnTo>
                  <a:pt x="1764576" y="828620"/>
                </a:lnTo>
                <a:lnTo>
                  <a:pt x="1764257" y="779742"/>
                </a:lnTo>
                <a:lnTo>
                  <a:pt x="1761237" y="731128"/>
                </a:lnTo>
                <a:lnTo>
                  <a:pt x="1755543" y="682881"/>
                </a:lnTo>
                <a:lnTo>
                  <a:pt x="1747200" y="635104"/>
                </a:lnTo>
                <a:lnTo>
                  <a:pt x="1736236" y="587898"/>
                </a:lnTo>
                <a:lnTo>
                  <a:pt x="1722678" y="541367"/>
                </a:lnTo>
                <a:lnTo>
                  <a:pt x="1706552" y="495613"/>
                </a:lnTo>
                <a:lnTo>
                  <a:pt x="1687885" y="450738"/>
                </a:lnTo>
                <a:lnTo>
                  <a:pt x="1666704" y="406843"/>
                </a:lnTo>
                <a:lnTo>
                  <a:pt x="1643036" y="364033"/>
                </a:lnTo>
                <a:lnTo>
                  <a:pt x="1616907" y="322409"/>
                </a:lnTo>
                <a:lnTo>
                  <a:pt x="1588344" y="282073"/>
                </a:lnTo>
                <a:lnTo>
                  <a:pt x="1557374" y="243128"/>
                </a:lnTo>
                <a:lnTo>
                  <a:pt x="1524024" y="205676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hlinkClick r:id="rId2" action="ppaction://hlinksldjump"/>
          </p:cNvPr>
          <p:cNvSpPr/>
          <p:nvPr/>
        </p:nvSpPr>
        <p:spPr>
          <a:xfrm>
            <a:off x="1401909" y="30942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hlinkClick r:id="rId3" action="ppaction://hlinksldjump"/>
          </p:cNvPr>
          <p:cNvSpPr/>
          <p:nvPr/>
        </p:nvSpPr>
        <p:spPr>
          <a:xfrm>
            <a:off x="3986780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hlinkClick r:id="rId4" action="ppaction://hlinksldjump"/>
          </p:cNvPr>
          <p:cNvSpPr/>
          <p:nvPr/>
        </p:nvSpPr>
        <p:spPr>
          <a:xfrm>
            <a:off x="6528355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6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6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2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6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hlinkClick r:id="rId5" action="ppaction://hlinksldjump"/>
          </p:cNvPr>
          <p:cNvSpPr/>
          <p:nvPr/>
        </p:nvSpPr>
        <p:spPr>
          <a:xfrm>
            <a:off x="9118127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79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hlinkClick r:id="rId6" action="ppaction://hlinksldjump"/>
          </p:cNvPr>
          <p:cNvSpPr/>
          <p:nvPr/>
        </p:nvSpPr>
        <p:spPr>
          <a:xfrm>
            <a:off x="11649979" y="3068827"/>
            <a:ext cx="1719580" cy="1719580"/>
          </a:xfrm>
          <a:custGeom>
            <a:avLst/>
            <a:gdLst/>
            <a:ahLst/>
            <a:cxnLst/>
            <a:rect l="l" t="t" r="r" b="b"/>
            <a:pathLst>
              <a:path w="1719580" h="1719579">
                <a:moveTo>
                  <a:pt x="859535" y="0"/>
                </a:moveTo>
                <a:lnTo>
                  <a:pt x="810760" y="1360"/>
                </a:lnTo>
                <a:lnTo>
                  <a:pt x="762698" y="5394"/>
                </a:lnTo>
                <a:lnTo>
                  <a:pt x="715423" y="12028"/>
                </a:lnTo>
                <a:lnTo>
                  <a:pt x="669007" y="21189"/>
                </a:lnTo>
                <a:lnTo>
                  <a:pt x="623522" y="32806"/>
                </a:lnTo>
                <a:lnTo>
                  <a:pt x="579042" y="46806"/>
                </a:lnTo>
                <a:lnTo>
                  <a:pt x="535638" y="63116"/>
                </a:lnTo>
                <a:lnTo>
                  <a:pt x="493383" y="81663"/>
                </a:lnTo>
                <a:lnTo>
                  <a:pt x="452350" y="102375"/>
                </a:lnTo>
                <a:lnTo>
                  <a:pt x="412611" y="125180"/>
                </a:lnTo>
                <a:lnTo>
                  <a:pt x="374239" y="150005"/>
                </a:lnTo>
                <a:lnTo>
                  <a:pt x="337307" y="176777"/>
                </a:lnTo>
                <a:lnTo>
                  <a:pt x="301887" y="205423"/>
                </a:lnTo>
                <a:lnTo>
                  <a:pt x="268051" y="235872"/>
                </a:lnTo>
                <a:lnTo>
                  <a:pt x="235872" y="268051"/>
                </a:lnTo>
                <a:lnTo>
                  <a:pt x="205423" y="301887"/>
                </a:lnTo>
                <a:lnTo>
                  <a:pt x="176777" y="337307"/>
                </a:lnTo>
                <a:lnTo>
                  <a:pt x="150005" y="374239"/>
                </a:lnTo>
                <a:lnTo>
                  <a:pt x="125180" y="412611"/>
                </a:lnTo>
                <a:lnTo>
                  <a:pt x="102375" y="452350"/>
                </a:lnTo>
                <a:lnTo>
                  <a:pt x="81663" y="493383"/>
                </a:lnTo>
                <a:lnTo>
                  <a:pt x="63116" y="535638"/>
                </a:lnTo>
                <a:lnTo>
                  <a:pt x="46806" y="579042"/>
                </a:lnTo>
                <a:lnTo>
                  <a:pt x="32806" y="623522"/>
                </a:lnTo>
                <a:lnTo>
                  <a:pt x="21189" y="669007"/>
                </a:lnTo>
                <a:lnTo>
                  <a:pt x="12028" y="715423"/>
                </a:lnTo>
                <a:lnTo>
                  <a:pt x="5394" y="762698"/>
                </a:lnTo>
                <a:lnTo>
                  <a:pt x="1360" y="810760"/>
                </a:lnTo>
                <a:lnTo>
                  <a:pt x="0" y="859536"/>
                </a:lnTo>
                <a:lnTo>
                  <a:pt x="1360" y="908311"/>
                </a:lnTo>
                <a:lnTo>
                  <a:pt x="5394" y="956373"/>
                </a:lnTo>
                <a:lnTo>
                  <a:pt x="12028" y="1003648"/>
                </a:lnTo>
                <a:lnTo>
                  <a:pt x="21189" y="1050064"/>
                </a:lnTo>
                <a:lnTo>
                  <a:pt x="32806" y="1095549"/>
                </a:lnTo>
                <a:lnTo>
                  <a:pt x="46806" y="1140029"/>
                </a:lnTo>
                <a:lnTo>
                  <a:pt x="63116" y="1183433"/>
                </a:lnTo>
                <a:lnTo>
                  <a:pt x="81663" y="1225688"/>
                </a:lnTo>
                <a:lnTo>
                  <a:pt x="102375" y="1266721"/>
                </a:lnTo>
                <a:lnTo>
                  <a:pt x="125180" y="1306460"/>
                </a:lnTo>
                <a:lnTo>
                  <a:pt x="150005" y="1344832"/>
                </a:lnTo>
                <a:lnTo>
                  <a:pt x="176777" y="1381764"/>
                </a:lnTo>
                <a:lnTo>
                  <a:pt x="205423" y="1417184"/>
                </a:lnTo>
                <a:lnTo>
                  <a:pt x="235872" y="1451020"/>
                </a:lnTo>
                <a:lnTo>
                  <a:pt x="268051" y="1483199"/>
                </a:lnTo>
                <a:lnTo>
                  <a:pt x="301887" y="1513648"/>
                </a:lnTo>
                <a:lnTo>
                  <a:pt x="337307" y="1542294"/>
                </a:lnTo>
                <a:lnTo>
                  <a:pt x="374239" y="1569066"/>
                </a:lnTo>
                <a:lnTo>
                  <a:pt x="412611" y="1593891"/>
                </a:lnTo>
                <a:lnTo>
                  <a:pt x="452350" y="1616696"/>
                </a:lnTo>
                <a:lnTo>
                  <a:pt x="493383" y="1637408"/>
                </a:lnTo>
                <a:lnTo>
                  <a:pt x="535638" y="1655955"/>
                </a:lnTo>
                <a:lnTo>
                  <a:pt x="579042" y="1672265"/>
                </a:lnTo>
                <a:lnTo>
                  <a:pt x="623522" y="1686265"/>
                </a:lnTo>
                <a:lnTo>
                  <a:pt x="669007" y="1697882"/>
                </a:lnTo>
                <a:lnTo>
                  <a:pt x="715423" y="1707043"/>
                </a:lnTo>
                <a:lnTo>
                  <a:pt x="762698" y="1713677"/>
                </a:lnTo>
                <a:lnTo>
                  <a:pt x="810760" y="1717711"/>
                </a:lnTo>
                <a:lnTo>
                  <a:pt x="859535" y="1719072"/>
                </a:lnTo>
                <a:lnTo>
                  <a:pt x="908311" y="1717711"/>
                </a:lnTo>
                <a:lnTo>
                  <a:pt x="956373" y="1713677"/>
                </a:lnTo>
                <a:lnTo>
                  <a:pt x="1003648" y="1707043"/>
                </a:lnTo>
                <a:lnTo>
                  <a:pt x="1050064" y="1697882"/>
                </a:lnTo>
                <a:lnTo>
                  <a:pt x="1095549" y="1686265"/>
                </a:lnTo>
                <a:lnTo>
                  <a:pt x="1140029" y="1672265"/>
                </a:lnTo>
                <a:lnTo>
                  <a:pt x="1183433" y="1655955"/>
                </a:lnTo>
                <a:lnTo>
                  <a:pt x="1225688" y="1637408"/>
                </a:lnTo>
                <a:lnTo>
                  <a:pt x="1266721" y="1616696"/>
                </a:lnTo>
                <a:lnTo>
                  <a:pt x="1306460" y="1593891"/>
                </a:lnTo>
                <a:lnTo>
                  <a:pt x="1344832" y="1569066"/>
                </a:lnTo>
                <a:lnTo>
                  <a:pt x="1381764" y="1542294"/>
                </a:lnTo>
                <a:lnTo>
                  <a:pt x="1417184" y="1513648"/>
                </a:lnTo>
                <a:lnTo>
                  <a:pt x="1451020" y="1483199"/>
                </a:lnTo>
                <a:lnTo>
                  <a:pt x="1483199" y="1451020"/>
                </a:lnTo>
                <a:lnTo>
                  <a:pt x="1513648" y="1417184"/>
                </a:lnTo>
                <a:lnTo>
                  <a:pt x="1542294" y="1381764"/>
                </a:lnTo>
                <a:lnTo>
                  <a:pt x="1569066" y="1344832"/>
                </a:lnTo>
                <a:lnTo>
                  <a:pt x="1593891" y="1306460"/>
                </a:lnTo>
                <a:lnTo>
                  <a:pt x="1616696" y="1266721"/>
                </a:lnTo>
                <a:lnTo>
                  <a:pt x="1637408" y="1225688"/>
                </a:lnTo>
                <a:lnTo>
                  <a:pt x="1655955" y="1183433"/>
                </a:lnTo>
                <a:lnTo>
                  <a:pt x="1672265" y="1140029"/>
                </a:lnTo>
                <a:lnTo>
                  <a:pt x="1686265" y="1095549"/>
                </a:lnTo>
                <a:lnTo>
                  <a:pt x="1697882" y="1050064"/>
                </a:lnTo>
                <a:lnTo>
                  <a:pt x="1707043" y="1003648"/>
                </a:lnTo>
                <a:lnTo>
                  <a:pt x="1713677" y="956373"/>
                </a:lnTo>
                <a:lnTo>
                  <a:pt x="1717711" y="908311"/>
                </a:lnTo>
                <a:lnTo>
                  <a:pt x="1719071" y="859536"/>
                </a:lnTo>
                <a:lnTo>
                  <a:pt x="1717711" y="810760"/>
                </a:lnTo>
                <a:lnTo>
                  <a:pt x="1713677" y="762698"/>
                </a:lnTo>
                <a:lnTo>
                  <a:pt x="1707043" y="715423"/>
                </a:lnTo>
                <a:lnTo>
                  <a:pt x="1697882" y="669007"/>
                </a:lnTo>
                <a:lnTo>
                  <a:pt x="1686265" y="623522"/>
                </a:lnTo>
                <a:lnTo>
                  <a:pt x="1672265" y="579042"/>
                </a:lnTo>
                <a:lnTo>
                  <a:pt x="1655955" y="535638"/>
                </a:lnTo>
                <a:lnTo>
                  <a:pt x="1637408" y="493383"/>
                </a:lnTo>
                <a:lnTo>
                  <a:pt x="1616696" y="452350"/>
                </a:lnTo>
                <a:lnTo>
                  <a:pt x="1593891" y="412611"/>
                </a:lnTo>
                <a:lnTo>
                  <a:pt x="1569066" y="374239"/>
                </a:lnTo>
                <a:lnTo>
                  <a:pt x="1542294" y="337307"/>
                </a:lnTo>
                <a:lnTo>
                  <a:pt x="1513648" y="301887"/>
                </a:lnTo>
                <a:lnTo>
                  <a:pt x="1483199" y="268051"/>
                </a:lnTo>
                <a:lnTo>
                  <a:pt x="1451020" y="235872"/>
                </a:lnTo>
                <a:lnTo>
                  <a:pt x="1417184" y="205423"/>
                </a:lnTo>
                <a:lnTo>
                  <a:pt x="1381764" y="176777"/>
                </a:lnTo>
                <a:lnTo>
                  <a:pt x="1344832" y="150005"/>
                </a:lnTo>
                <a:lnTo>
                  <a:pt x="1306460" y="125180"/>
                </a:lnTo>
                <a:lnTo>
                  <a:pt x="1266721" y="102375"/>
                </a:lnTo>
                <a:lnTo>
                  <a:pt x="1225688" y="81663"/>
                </a:lnTo>
                <a:lnTo>
                  <a:pt x="1183433" y="63116"/>
                </a:lnTo>
                <a:lnTo>
                  <a:pt x="1140029" y="46806"/>
                </a:lnTo>
                <a:lnTo>
                  <a:pt x="1095549" y="32806"/>
                </a:lnTo>
                <a:lnTo>
                  <a:pt x="1050064" y="21189"/>
                </a:lnTo>
                <a:lnTo>
                  <a:pt x="1003648" y="12028"/>
                </a:lnTo>
                <a:lnTo>
                  <a:pt x="956373" y="5394"/>
                </a:lnTo>
                <a:lnTo>
                  <a:pt x="908311" y="1360"/>
                </a:lnTo>
                <a:lnTo>
                  <a:pt x="859535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26408" y="3049678"/>
            <a:ext cx="1765935" cy="1757045"/>
          </a:xfrm>
          <a:custGeom>
            <a:avLst/>
            <a:gdLst/>
            <a:ahLst/>
            <a:cxnLst/>
            <a:rect l="l" t="t" r="r" b="b"/>
            <a:pathLst>
              <a:path w="1765934" h="1757045">
                <a:moveTo>
                  <a:pt x="102829" y="462495"/>
                </a:moveTo>
                <a:lnTo>
                  <a:pt x="81167" y="506403"/>
                </a:lnTo>
                <a:lnTo>
                  <a:pt x="62059" y="551042"/>
                </a:lnTo>
                <a:lnTo>
                  <a:pt x="45507" y="596323"/>
                </a:lnTo>
                <a:lnTo>
                  <a:pt x="31513" y="642156"/>
                </a:lnTo>
                <a:lnTo>
                  <a:pt x="20080" y="688451"/>
                </a:lnTo>
                <a:lnTo>
                  <a:pt x="11210" y="735119"/>
                </a:lnTo>
                <a:lnTo>
                  <a:pt x="4905" y="782071"/>
                </a:lnTo>
                <a:lnTo>
                  <a:pt x="1168" y="829216"/>
                </a:lnTo>
                <a:lnTo>
                  <a:pt x="0" y="876465"/>
                </a:lnTo>
                <a:lnTo>
                  <a:pt x="1403" y="923729"/>
                </a:lnTo>
                <a:lnTo>
                  <a:pt x="5381" y="970918"/>
                </a:lnTo>
                <a:lnTo>
                  <a:pt x="11934" y="1017942"/>
                </a:lnTo>
                <a:lnTo>
                  <a:pt x="21067" y="1064712"/>
                </a:lnTo>
                <a:lnTo>
                  <a:pt x="32779" y="1111138"/>
                </a:lnTo>
                <a:lnTo>
                  <a:pt x="47075" y="1157130"/>
                </a:lnTo>
                <a:lnTo>
                  <a:pt x="63956" y="1202600"/>
                </a:lnTo>
                <a:lnTo>
                  <a:pt x="83423" y="1247457"/>
                </a:lnTo>
                <a:lnTo>
                  <a:pt x="105038" y="1290714"/>
                </a:lnTo>
                <a:lnTo>
                  <a:pt x="128698" y="1332276"/>
                </a:lnTo>
                <a:lnTo>
                  <a:pt x="154314" y="1372108"/>
                </a:lnTo>
                <a:lnTo>
                  <a:pt x="181795" y="1410179"/>
                </a:lnTo>
                <a:lnTo>
                  <a:pt x="211052" y="1446455"/>
                </a:lnTo>
                <a:lnTo>
                  <a:pt x="241995" y="1480904"/>
                </a:lnTo>
                <a:lnTo>
                  <a:pt x="274533" y="1513493"/>
                </a:lnTo>
                <a:lnTo>
                  <a:pt x="308576" y="1544189"/>
                </a:lnTo>
                <a:lnTo>
                  <a:pt x="344034" y="1572959"/>
                </a:lnTo>
                <a:lnTo>
                  <a:pt x="380817" y="1599771"/>
                </a:lnTo>
                <a:lnTo>
                  <a:pt x="418836" y="1624592"/>
                </a:lnTo>
                <a:lnTo>
                  <a:pt x="457999" y="1647389"/>
                </a:lnTo>
                <a:lnTo>
                  <a:pt x="498216" y="1668129"/>
                </a:lnTo>
                <a:lnTo>
                  <a:pt x="539399" y="1686780"/>
                </a:lnTo>
                <a:lnTo>
                  <a:pt x="581456" y="1703308"/>
                </a:lnTo>
                <a:lnTo>
                  <a:pt x="624297" y="1717680"/>
                </a:lnTo>
                <a:lnTo>
                  <a:pt x="667832" y="1729865"/>
                </a:lnTo>
                <a:lnTo>
                  <a:pt x="711972" y="1739829"/>
                </a:lnTo>
                <a:lnTo>
                  <a:pt x="756626" y="1747540"/>
                </a:lnTo>
                <a:lnTo>
                  <a:pt x="801703" y="1752964"/>
                </a:lnTo>
                <a:lnTo>
                  <a:pt x="847115" y="1756069"/>
                </a:lnTo>
                <a:lnTo>
                  <a:pt x="892770" y="1756822"/>
                </a:lnTo>
                <a:lnTo>
                  <a:pt x="938579" y="1755190"/>
                </a:lnTo>
                <a:lnTo>
                  <a:pt x="984452" y="1751141"/>
                </a:lnTo>
                <a:lnTo>
                  <a:pt x="1030298" y="1744641"/>
                </a:lnTo>
                <a:lnTo>
                  <a:pt x="1076027" y="1735659"/>
                </a:lnTo>
                <a:lnTo>
                  <a:pt x="1121550" y="1724160"/>
                </a:lnTo>
                <a:lnTo>
                  <a:pt x="1166776" y="1710113"/>
                </a:lnTo>
                <a:lnTo>
                  <a:pt x="1211615" y="1693484"/>
                </a:lnTo>
                <a:lnTo>
                  <a:pt x="1255976" y="1674240"/>
                </a:lnTo>
                <a:lnTo>
                  <a:pt x="1299234" y="1652626"/>
                </a:lnTo>
                <a:lnTo>
                  <a:pt x="1340795" y="1628966"/>
                </a:lnTo>
                <a:lnTo>
                  <a:pt x="1380627" y="1603350"/>
                </a:lnTo>
                <a:lnTo>
                  <a:pt x="1418698" y="1575869"/>
                </a:lnTo>
                <a:lnTo>
                  <a:pt x="1454974" y="1546611"/>
                </a:lnTo>
                <a:lnTo>
                  <a:pt x="1489423" y="1515669"/>
                </a:lnTo>
                <a:lnTo>
                  <a:pt x="1522012" y="1483131"/>
                </a:lnTo>
                <a:lnTo>
                  <a:pt x="1552708" y="1449088"/>
                </a:lnTo>
                <a:lnTo>
                  <a:pt x="1581479" y="1413629"/>
                </a:lnTo>
                <a:lnTo>
                  <a:pt x="1608291" y="1376846"/>
                </a:lnTo>
                <a:lnTo>
                  <a:pt x="1633112" y="1338828"/>
                </a:lnTo>
                <a:lnTo>
                  <a:pt x="1655908" y="1299664"/>
                </a:lnTo>
                <a:lnTo>
                  <a:pt x="1676648" y="1259447"/>
                </a:lnTo>
                <a:lnTo>
                  <a:pt x="1695299" y="1218264"/>
                </a:lnTo>
                <a:lnTo>
                  <a:pt x="1711827" y="1176207"/>
                </a:lnTo>
                <a:lnTo>
                  <a:pt x="1726200" y="1133365"/>
                </a:lnTo>
                <a:lnTo>
                  <a:pt x="1738385" y="1089829"/>
                </a:lnTo>
                <a:lnTo>
                  <a:pt x="1748349" y="1045689"/>
                </a:lnTo>
                <a:lnTo>
                  <a:pt x="1756059" y="1001035"/>
                </a:lnTo>
                <a:lnTo>
                  <a:pt x="1761483" y="955957"/>
                </a:lnTo>
                <a:lnTo>
                  <a:pt x="1764588" y="910545"/>
                </a:lnTo>
                <a:lnTo>
                  <a:pt x="1765341" y="864888"/>
                </a:lnTo>
                <a:lnTo>
                  <a:pt x="1763710" y="819079"/>
                </a:lnTo>
                <a:lnTo>
                  <a:pt x="1759660" y="773205"/>
                </a:lnTo>
                <a:lnTo>
                  <a:pt x="1753161" y="727358"/>
                </a:lnTo>
                <a:lnTo>
                  <a:pt x="1744178" y="681628"/>
                </a:lnTo>
                <a:lnTo>
                  <a:pt x="1732679" y="636105"/>
                </a:lnTo>
                <a:lnTo>
                  <a:pt x="1718632" y="590878"/>
                </a:lnTo>
                <a:lnTo>
                  <a:pt x="1702003" y="546038"/>
                </a:lnTo>
                <a:lnTo>
                  <a:pt x="1682760" y="501675"/>
                </a:lnTo>
                <a:lnTo>
                  <a:pt x="1660335" y="456893"/>
                </a:lnTo>
                <a:lnTo>
                  <a:pt x="1635636" y="413766"/>
                </a:lnTo>
                <a:lnTo>
                  <a:pt x="1608749" y="372357"/>
                </a:lnTo>
                <a:lnTo>
                  <a:pt x="1579758" y="332728"/>
                </a:lnTo>
                <a:lnTo>
                  <a:pt x="1548750" y="294943"/>
                </a:lnTo>
                <a:lnTo>
                  <a:pt x="1515809" y="259064"/>
                </a:lnTo>
                <a:lnTo>
                  <a:pt x="1481020" y="225153"/>
                </a:lnTo>
                <a:lnTo>
                  <a:pt x="1444469" y="193273"/>
                </a:lnTo>
                <a:lnTo>
                  <a:pt x="1406241" y="163488"/>
                </a:lnTo>
                <a:lnTo>
                  <a:pt x="1366421" y="135860"/>
                </a:lnTo>
                <a:lnTo>
                  <a:pt x="1325095" y="110451"/>
                </a:lnTo>
                <a:lnTo>
                  <a:pt x="1282347" y="87324"/>
                </a:lnTo>
                <a:lnTo>
                  <a:pt x="1238263" y="66542"/>
                </a:lnTo>
                <a:lnTo>
                  <a:pt x="1192928" y="48167"/>
                </a:lnTo>
                <a:lnTo>
                  <a:pt x="1146427" y="32263"/>
                </a:lnTo>
                <a:lnTo>
                  <a:pt x="1098846" y="18892"/>
                </a:lnTo>
                <a:lnTo>
                  <a:pt x="1050269" y="8117"/>
                </a:lnTo>
                <a:lnTo>
                  <a:pt x="1000783" y="0"/>
                </a:lnTo>
              </a:path>
            </a:pathLst>
          </a:custGeom>
          <a:ln w="53733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102642"/>
            <a:ext cx="14630400" cy="871219"/>
          </a:xfrm>
          <a:custGeom>
            <a:avLst/>
            <a:gdLst/>
            <a:ahLst/>
            <a:cxnLst/>
            <a:rect l="l" t="t" r="r" b="b"/>
            <a:pathLst>
              <a:path w="14630400" h="871220">
                <a:moveTo>
                  <a:pt x="0" y="871080"/>
                </a:moveTo>
                <a:lnTo>
                  <a:pt x="14630400" y="871080"/>
                </a:lnTo>
                <a:lnTo>
                  <a:pt x="14630400" y="0"/>
                </a:lnTo>
                <a:lnTo>
                  <a:pt x="0" y="0"/>
                </a:lnTo>
                <a:lnTo>
                  <a:pt x="0" y="871080"/>
                </a:lnTo>
                <a:close/>
              </a:path>
            </a:pathLst>
          </a:custGeom>
          <a:solidFill>
            <a:srgbClr val="0025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300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507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171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5503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5503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633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454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7208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3454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454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6234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4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4441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106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94438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94438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72051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0258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52924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50255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50255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27869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06076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08740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06072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06072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83686" y="6119388"/>
            <a:ext cx="469265" cy="821055"/>
          </a:xfrm>
          <a:custGeom>
            <a:avLst/>
            <a:gdLst/>
            <a:ahLst/>
            <a:cxnLst/>
            <a:rect l="l" t="t" r="r" b="b"/>
            <a:pathLst>
              <a:path w="469265" h="821054">
                <a:moveTo>
                  <a:pt x="0" y="820826"/>
                </a:moveTo>
                <a:lnTo>
                  <a:pt x="468642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61893" y="4320665"/>
            <a:ext cx="0" cy="1743710"/>
          </a:xfrm>
          <a:custGeom>
            <a:avLst/>
            <a:gdLst/>
            <a:ahLst/>
            <a:cxnLst/>
            <a:rect l="l" t="t" r="r" b="b"/>
            <a:pathLst>
              <a:path h="1743710">
                <a:moveTo>
                  <a:pt x="0" y="1743646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4557" y="69737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61890" y="610263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61890" y="43015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871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59200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4279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5275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413921" y="5912611"/>
            <a:ext cx="2145665" cy="177800"/>
          </a:xfrm>
          <a:custGeom>
            <a:avLst/>
            <a:gdLst/>
            <a:ahLst/>
            <a:cxnLst/>
            <a:rect l="l" t="t" r="r" b="b"/>
            <a:pathLst>
              <a:path w="2145665" h="177800">
                <a:moveTo>
                  <a:pt x="0" y="177317"/>
                </a:moveTo>
                <a:lnTo>
                  <a:pt x="2145449" y="177317"/>
                </a:lnTo>
                <a:lnTo>
                  <a:pt x="2145449" y="0"/>
                </a:lnTo>
                <a:lnTo>
                  <a:pt x="0" y="0"/>
                </a:lnTo>
                <a:lnTo>
                  <a:pt x="0" y="177317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84609" y="5069645"/>
            <a:ext cx="155321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5910" marR="5080" indent="-28384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CONNECTED  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56789" y="5069645"/>
            <a:ext cx="144272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47320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CLINICAL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EDUC</a:t>
            </a:r>
            <a:r>
              <a:rPr sz="1900" b="1" spc="-140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11262" y="5069645"/>
            <a:ext cx="124142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0477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ACCESS  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SE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R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99401" y="5069645"/>
            <a:ext cx="1898014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93725">
              <a:lnSpc>
                <a:spcPts val="2200"/>
              </a:lnSpc>
              <a:spcBef>
                <a:spcPts val="240"/>
              </a:spcBef>
            </a:pPr>
            <a:r>
              <a:rPr sz="1900" b="1" spc="-5" dirty="0">
                <a:solidFill>
                  <a:srgbClr val="00253D"/>
                </a:solidFill>
                <a:latin typeface="Arial"/>
                <a:cs typeface="Arial"/>
              </a:rPr>
              <a:t>CARE  COORDIN</a:t>
            </a:r>
            <a:r>
              <a:rPr sz="1900" b="1" spc="-145" dirty="0">
                <a:solidFill>
                  <a:srgbClr val="00253D"/>
                </a:solidFill>
                <a:latin typeface="Arial"/>
                <a:cs typeface="Arial"/>
              </a:rPr>
              <a:t>A</a:t>
            </a: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776847" y="5069645"/>
            <a:ext cx="14204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88595" marR="5080" indent="-176530">
              <a:lnSpc>
                <a:spcPts val="2200"/>
              </a:lnSpc>
              <a:spcBef>
                <a:spcPts val="240"/>
              </a:spcBef>
            </a:pPr>
            <a:r>
              <a:rPr sz="1900" b="1" dirty="0">
                <a:solidFill>
                  <a:srgbClr val="00253D"/>
                </a:solidFill>
                <a:latin typeface="Arial"/>
                <a:cs typeface="Arial"/>
              </a:rPr>
              <a:t>OUTCOMES  &amp;</a:t>
            </a:r>
            <a:r>
              <a:rPr sz="1900" b="1" spc="-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900" b="1" spc="-35" dirty="0">
                <a:solidFill>
                  <a:srgbClr val="00253D"/>
                </a:solidFill>
                <a:latin typeface="Arial"/>
                <a:cs typeface="Arial"/>
              </a:rPr>
              <a:t>VALUE</a:t>
            </a:r>
            <a:endParaRPr sz="1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89209" y="783856"/>
            <a:ext cx="5621191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z="3500" b="1" spc="-65" dirty="0">
                <a:solidFill>
                  <a:srgbClr val="00253D"/>
                </a:solidFill>
                <a:latin typeface="Arial"/>
                <a:cs typeface="Arial"/>
              </a:rPr>
              <a:t>BREADTH </a:t>
            </a:r>
            <a:r>
              <a:rPr sz="3500" b="1" spc="-5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3500" b="1" spc="-60" dirty="0">
                <a:solidFill>
                  <a:srgbClr val="00253D"/>
                </a:solidFill>
                <a:latin typeface="Arial"/>
                <a:cs typeface="Arial"/>
              </a:rPr>
              <a:t>DEPTH</a:t>
            </a:r>
            <a:r>
              <a:rPr lang="en-US" sz="3500" b="1" spc="-53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3500" b="1" spc="-70" dirty="0">
                <a:solidFill>
                  <a:srgbClr val="CCDA00"/>
                </a:solidFill>
                <a:latin typeface="Arial"/>
                <a:cs typeface="Arial"/>
              </a:rPr>
              <a:t>IN  </a:t>
            </a:r>
            <a:r>
              <a:rPr sz="3500" b="1" spc="-50" dirty="0">
                <a:solidFill>
                  <a:srgbClr val="CCDA00"/>
                </a:solidFill>
                <a:latin typeface="Arial"/>
                <a:cs typeface="Arial"/>
              </a:rPr>
              <a:t>OUR </a:t>
            </a:r>
            <a:r>
              <a:rPr sz="3500" b="1" spc="-60" dirty="0">
                <a:solidFill>
                  <a:srgbClr val="CCDA00"/>
                </a:solidFill>
                <a:latin typeface="Arial"/>
                <a:cs typeface="Arial"/>
              </a:rPr>
              <a:t>CORE</a:t>
            </a:r>
            <a:r>
              <a:rPr sz="3500" b="1" spc="-250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3500" b="1" spc="-80" dirty="0">
                <a:solidFill>
                  <a:srgbClr val="CCDA00"/>
                </a:solidFill>
                <a:latin typeface="Arial"/>
                <a:cs typeface="Arial"/>
              </a:rPr>
              <a:t>SERVICES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658931" y="731521"/>
            <a:ext cx="387985" cy="1177925"/>
          </a:xfrm>
          <a:custGeom>
            <a:avLst/>
            <a:gdLst/>
            <a:ahLst/>
            <a:cxnLst/>
            <a:rect l="l" t="t" r="r" b="b"/>
            <a:pathLst>
              <a:path w="387984" h="1177925">
                <a:moveTo>
                  <a:pt x="387642" y="0"/>
                </a:moveTo>
                <a:lnTo>
                  <a:pt x="0" y="1177721"/>
                </a:lnTo>
              </a:path>
            </a:pathLst>
          </a:custGeom>
          <a:ln w="25400">
            <a:solidFill>
              <a:srgbClr val="E7E4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9153835" y="677327"/>
            <a:ext cx="3258185" cy="1148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" marR="5080" indent="303530" algn="l">
              <a:lnSpc>
                <a:spcPct val="117700"/>
              </a:lnSpc>
            </a:pPr>
            <a:r>
              <a:rPr sz="2150" dirty="0"/>
              <a:t>ENGAGING </a:t>
            </a:r>
            <a:r>
              <a:rPr sz="2150" spc="-40" dirty="0"/>
              <a:t>PATIENTS</a:t>
            </a:r>
            <a:br>
              <a:rPr lang="en-US" sz="2150" spc="-40" dirty="0"/>
            </a:br>
            <a:r>
              <a:rPr lang="en-US" sz="2150" spc="-40" dirty="0"/>
              <a:t>  </a:t>
            </a:r>
            <a:r>
              <a:rPr sz="2150" dirty="0"/>
              <a:t>TRANSFORMING</a:t>
            </a:r>
            <a:r>
              <a:rPr lang="en-US" sz="2150" dirty="0"/>
              <a:t> </a:t>
            </a:r>
            <a:r>
              <a:rPr sz="2150" spc="-5" dirty="0"/>
              <a:t>CARE  CONNECTING</a:t>
            </a:r>
            <a:r>
              <a:rPr sz="2150" spc="-30" dirty="0"/>
              <a:t> HEALTH</a:t>
            </a:r>
            <a:endParaRPr sz="215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C9FBC86-BD21-844A-AADF-942589BEEA28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103" name="object 21">
              <a:extLst>
                <a:ext uri="{FF2B5EF4-FFF2-40B4-BE49-F238E27FC236}">
                  <a16:creationId xmlns:a16="http://schemas.microsoft.com/office/drawing/2014/main" id="{30ED22B6-E7F2-7A44-A3AF-456EE8A2F655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 dirty="0">
                <a:solidFill>
                  <a:srgbClr val="E7E4DD"/>
                </a:solidFill>
              </a:endParaRPr>
            </a:p>
          </p:txBody>
        </p:sp>
        <p:sp>
          <p:nvSpPr>
            <p:cNvPr id="108" name="object 22">
              <a:extLst>
                <a:ext uri="{FF2B5EF4-FFF2-40B4-BE49-F238E27FC236}">
                  <a16:creationId xmlns:a16="http://schemas.microsoft.com/office/drawing/2014/main" id="{9D29EA8D-0BE5-8C41-8BA0-98112BD3EC51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3">
              <a:extLst>
                <a:ext uri="{FF2B5EF4-FFF2-40B4-BE49-F238E27FC236}">
                  <a16:creationId xmlns:a16="http://schemas.microsoft.com/office/drawing/2014/main" id="{2D71F849-668F-6146-BE73-F86E5D2AA185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3" name="Picture 122">
            <a:hlinkClick r:id="rId7" action="ppaction://hlinksldjump"/>
            <a:extLst>
              <a:ext uri="{FF2B5EF4-FFF2-40B4-BE49-F238E27FC236}">
                <a16:creationId xmlns:a16="http://schemas.microsoft.com/office/drawing/2014/main" id="{88985FB9-C473-3340-852F-CF819BFD6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102" name="Picture 101">
            <a:hlinkClick r:id="rId2" action="ppaction://hlinksldjump"/>
            <a:extLst>
              <a:ext uri="{FF2B5EF4-FFF2-40B4-BE49-F238E27FC236}">
                <a16:creationId xmlns:a16="http://schemas.microsoft.com/office/drawing/2014/main" id="{4F43E477-81FE-AF48-A06F-31413C51C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3364" y="3438951"/>
            <a:ext cx="1155700" cy="1054100"/>
          </a:xfrm>
          <a:prstGeom prst="rect">
            <a:avLst/>
          </a:prstGeom>
        </p:spPr>
      </p:pic>
      <p:pic>
        <p:nvPicPr>
          <p:cNvPr id="110" name="Picture 109">
            <a:hlinkClick r:id="rId3" action="ppaction://hlinksldjump"/>
            <a:extLst>
              <a:ext uri="{FF2B5EF4-FFF2-40B4-BE49-F238E27FC236}">
                <a16:creationId xmlns:a16="http://schemas.microsoft.com/office/drawing/2014/main" id="{6B8E2191-D107-FE48-882B-7DECB83DC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8505" y="3425629"/>
            <a:ext cx="1005977" cy="1005977"/>
          </a:xfrm>
          <a:prstGeom prst="rect">
            <a:avLst/>
          </a:prstGeom>
        </p:spPr>
      </p:pic>
      <p:pic>
        <p:nvPicPr>
          <p:cNvPr id="111" name="Picture 110">
            <a:hlinkClick r:id="rId4" action="ppaction://hlinksldjump"/>
            <a:extLst>
              <a:ext uri="{FF2B5EF4-FFF2-40B4-BE49-F238E27FC236}">
                <a16:creationId xmlns:a16="http://schemas.microsoft.com/office/drawing/2014/main" id="{E47083AA-B2C6-CA4D-9F82-4AE14238B5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651" y="3357117"/>
            <a:ext cx="992724" cy="1124290"/>
          </a:xfrm>
          <a:prstGeom prst="rect">
            <a:avLst/>
          </a:prstGeom>
        </p:spPr>
      </p:pic>
      <p:pic>
        <p:nvPicPr>
          <p:cNvPr id="112" name="Picture 111">
            <a:hlinkClick r:id="rId5" action="ppaction://hlinksldjump"/>
            <a:extLst>
              <a:ext uri="{FF2B5EF4-FFF2-40B4-BE49-F238E27FC236}">
                <a16:creationId xmlns:a16="http://schemas.microsoft.com/office/drawing/2014/main" id="{7CA688E3-3223-2D44-B4A3-2E66EB1F78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690" y="3421351"/>
            <a:ext cx="1066800" cy="1016000"/>
          </a:xfrm>
          <a:prstGeom prst="rect">
            <a:avLst/>
          </a:prstGeom>
        </p:spPr>
      </p:pic>
      <p:pic>
        <p:nvPicPr>
          <p:cNvPr id="113" name="Picture 112">
            <a:hlinkClick r:id="rId6" action="ppaction://hlinksldjump"/>
            <a:extLst>
              <a:ext uri="{FF2B5EF4-FFF2-40B4-BE49-F238E27FC236}">
                <a16:creationId xmlns:a16="http://schemas.microsoft.com/office/drawing/2014/main" id="{7561AA45-AFF1-4842-9DA0-3233EB6BE8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4838" y="3365227"/>
            <a:ext cx="908592" cy="1121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17773"/>
            <a:ext cx="6061710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spc="-70" dirty="0"/>
              <a:t>HARNESSING</a:t>
            </a:r>
            <a:r>
              <a:rPr spc="-215" dirty="0"/>
              <a:t> </a:t>
            </a:r>
            <a:r>
              <a:rPr spc="-70" dirty="0"/>
              <a:t>TECHNOLOGY  </a:t>
            </a:r>
            <a:r>
              <a:rPr spc="-50" dirty="0"/>
              <a:t>FOR </a:t>
            </a:r>
            <a:r>
              <a:rPr spc="-65" dirty="0">
                <a:solidFill>
                  <a:srgbClr val="CCDA00"/>
                </a:solidFill>
              </a:rPr>
              <a:t>BETTER</a:t>
            </a:r>
            <a:r>
              <a:rPr spc="-260" dirty="0">
                <a:solidFill>
                  <a:srgbClr val="CCDA00"/>
                </a:solidFill>
              </a:rPr>
              <a:t> </a:t>
            </a:r>
            <a:r>
              <a:rPr spc="-70" dirty="0">
                <a:solidFill>
                  <a:srgbClr val="CCDA00"/>
                </a:solidFill>
              </a:rPr>
              <a:t>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692" y="2562804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SETS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0692" y="3049214"/>
            <a:ext cx="10782808" cy="92845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spcBef>
                <a:spcPts val="320"/>
              </a:spcBef>
              <a:tabLst>
                <a:tab pos="411099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Electronic enrollments and consents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PBM card search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Payer type classification</a:t>
            </a:r>
            <a:endParaRPr lang="en-US" sz="2000" dirty="0">
              <a:latin typeface="Arial"/>
              <a:cs typeface="Arial"/>
            </a:endParaRPr>
          </a:p>
          <a:p>
            <a:pPr marL="78105">
              <a:spcBef>
                <a:spcPts val="219"/>
              </a:spcBef>
              <a:tabLst>
                <a:tab pos="332105" algn="l"/>
                <a:tab pos="3858895" algn="l"/>
              </a:tabLst>
            </a:pPr>
            <a:r>
              <a:rPr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sz="2000" dirty="0" err="1">
                <a:solidFill>
                  <a:srgbClr val="00253D"/>
                </a:solidFill>
                <a:latin typeface="Arial"/>
                <a:cs typeface="Arial"/>
              </a:rPr>
              <a:t>eBV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 for pharmacy and medical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Hub assisted </a:t>
            </a:r>
            <a:r>
              <a:rPr lang="en-US" sz="2000" dirty="0" err="1">
                <a:solidFill>
                  <a:srgbClr val="00253D"/>
                </a:solidFill>
                <a:latin typeface="Arial"/>
                <a:cs typeface="Arial"/>
              </a:rPr>
              <a:t>ePA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8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Electronic income verification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0692" y="4448617"/>
            <a:ext cx="9906508" cy="10169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40792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Speed to therapy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Improve awareness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1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Drive efficiency </a:t>
            </a:r>
            <a:r>
              <a:rPr lang="en-US" sz="1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2000" b="1" baseline="-7407" dirty="0">
                <a:solidFill>
                  <a:srgbClr val="CCDA00"/>
                </a:solidFill>
                <a:latin typeface="Arial"/>
                <a:cs typeface="Arial"/>
              </a:rPr>
              <a:t> 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Increase accuracy</a:t>
            </a:r>
            <a:endParaRPr sz="4500" baseline="-7407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03D820-BC9D-964E-8835-62A820B73C93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33" name="object 33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1B9F18-67A0-864D-B401-E3B06C4E7016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1" name="object 51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E25765-1138-424C-B8AE-0510522C8792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54" name="object 54"/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4291D4-1DDF-2944-804C-5756CC0B03A1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8" name="object 21">
              <a:extLst>
                <a:ext uri="{FF2B5EF4-FFF2-40B4-BE49-F238E27FC236}">
                  <a16:creationId xmlns:a16="http://schemas.microsoft.com/office/drawing/2014/main" id="{714FAA3E-0C8C-E84A-9F76-99B785188BD3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9" name="object 22">
              <a:extLst>
                <a:ext uri="{FF2B5EF4-FFF2-40B4-BE49-F238E27FC236}">
                  <a16:creationId xmlns:a16="http://schemas.microsoft.com/office/drawing/2014/main" id="{5C708210-FE58-BD49-B317-104885768857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013CC77B-84EC-DD47-9DEA-A41A7455C7D3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Rectangle 4">
            <a:hlinkClick r:id="rId10" action="ppaction://hlinksldjump"/>
            <a:extLst>
              <a:ext uri="{FF2B5EF4-FFF2-40B4-BE49-F238E27FC236}">
                <a16:creationId xmlns:a16="http://schemas.microsoft.com/office/drawing/2014/main" id="{85BE8E4D-444C-8943-8F1D-859D648EFEDA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1" action="ppaction://hlinksldjump"/>
            <a:extLst>
              <a:ext uri="{FF2B5EF4-FFF2-40B4-BE49-F238E27FC236}">
                <a16:creationId xmlns:a16="http://schemas.microsoft.com/office/drawing/2014/main" id="{E50AA50C-9AB8-EF43-B2A2-3C8550089B52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2" action="ppaction://hlinksldjump"/>
            <a:extLst>
              <a:ext uri="{FF2B5EF4-FFF2-40B4-BE49-F238E27FC236}">
                <a16:creationId xmlns:a16="http://schemas.microsoft.com/office/drawing/2014/main" id="{8F458F67-5BDD-2C45-8251-84C79245986A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3" action="ppaction://hlinksldjump"/>
            <a:extLst>
              <a:ext uri="{FF2B5EF4-FFF2-40B4-BE49-F238E27FC236}">
                <a16:creationId xmlns:a16="http://schemas.microsoft.com/office/drawing/2014/main" id="{0B5DC3AD-BB98-A043-B2AC-42F1444FD830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14" action="ppaction://hlinksldjump"/>
            <a:extLst>
              <a:ext uri="{FF2B5EF4-FFF2-40B4-BE49-F238E27FC236}">
                <a16:creationId xmlns:a16="http://schemas.microsoft.com/office/drawing/2014/main" id="{44A4CE47-62F5-A64F-9D01-7B8B89C71B7D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hlinkClick r:id="rId15" action="ppaction://hlinksldjump"/>
            <a:extLst>
              <a:ext uri="{FF2B5EF4-FFF2-40B4-BE49-F238E27FC236}">
                <a16:creationId xmlns:a16="http://schemas.microsoft.com/office/drawing/2014/main" id="{AF609329-1FFB-8D40-8077-EB700D0247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31131C1-D655-FE47-9112-11D291182D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5">
            <a:extLst>
              <a:ext uri="{FF2B5EF4-FFF2-40B4-BE49-F238E27FC236}">
                <a16:creationId xmlns:a16="http://schemas.microsoft.com/office/drawing/2014/main" id="{F6613364-B508-134A-B77E-E27009736E7A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8639175" cy="14478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dirty="0">
                <a:solidFill>
                  <a:srgbClr val="CCDA00"/>
                </a:solidFill>
              </a:rPr>
              <a:t>A </a:t>
            </a:r>
            <a:r>
              <a:rPr spc="-65" dirty="0">
                <a:solidFill>
                  <a:srgbClr val="CCDA00"/>
                </a:solidFill>
              </a:rPr>
              <a:t>UNIQUE </a:t>
            </a:r>
            <a:r>
              <a:rPr spc="-90" dirty="0">
                <a:solidFill>
                  <a:srgbClr val="CCDA00"/>
                </a:solidFill>
              </a:rPr>
              <a:t>COMBINATION </a:t>
            </a:r>
            <a:r>
              <a:rPr spc="-35" dirty="0"/>
              <a:t>OF </a:t>
            </a:r>
            <a:r>
              <a:rPr spc="-80" dirty="0"/>
              <a:t>INDUSTRY  </a:t>
            </a:r>
            <a:r>
              <a:rPr spc="-65" dirty="0"/>
              <a:t>INSIGHTS </a:t>
            </a:r>
            <a:r>
              <a:rPr spc="-50" dirty="0"/>
              <a:t>AND </a:t>
            </a:r>
            <a:r>
              <a:rPr spc="-70" dirty="0"/>
              <a:t>ADOPTION </a:t>
            </a:r>
            <a:r>
              <a:rPr spc="-35" dirty="0"/>
              <a:t>OF</a:t>
            </a:r>
            <a:r>
              <a:rPr spc="-680" dirty="0"/>
              <a:t> </a:t>
            </a:r>
            <a:br>
              <a:rPr lang="en-US" spc="-680" dirty="0"/>
            </a:br>
            <a:r>
              <a:rPr spc="-70" dirty="0"/>
              <a:t>EMERGING</a:t>
            </a:r>
            <a:r>
              <a:rPr lang="en-US" spc="-70" dirty="0"/>
              <a:t> </a:t>
            </a:r>
            <a:r>
              <a:rPr spc="-70" dirty="0"/>
              <a:t>TECHNOLOGIES</a:t>
            </a:r>
          </a:p>
        </p:txBody>
      </p:sp>
      <p:sp>
        <p:nvSpPr>
          <p:cNvPr id="15" name="object 15"/>
          <p:cNvSpPr/>
          <p:nvPr/>
        </p:nvSpPr>
        <p:spPr>
          <a:xfrm>
            <a:off x="2048253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71300" y="3246796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0510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2325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2765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4581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26837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95743" y="4232913"/>
            <a:ext cx="855344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4290">
              <a:lnSpc>
                <a:spcPts val="1600"/>
              </a:lnSpc>
              <a:spcBef>
                <a:spcPts val="219"/>
              </a:spcBef>
            </a:pP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electronic  enrollment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1469" y="4234616"/>
            <a:ext cx="1906905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qualifies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for  Patient Assistance  through real-time</a:t>
            </a:r>
            <a:r>
              <a:rPr sz="1400" i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income  verification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0177" y="4232913"/>
            <a:ext cx="175260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patient-level benefit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verification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for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medical 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and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pharmacy</a:t>
            </a:r>
            <a:r>
              <a:rPr sz="1400" i="1" spc="-1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benefits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30523" y="6226648"/>
            <a:ext cx="149606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3550" marR="5080" indent="-451484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electronic</a:t>
            </a:r>
            <a:r>
              <a:rPr sz="1400" i="1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signature  capture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71884" y="4232913"/>
            <a:ext cx="106870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415" marR="5080" indent="-6350" algn="just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real-time</a:t>
            </a:r>
            <a:r>
              <a:rPr lang="en-US"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prior  authorization  determination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6279" y="6226648"/>
            <a:ext cx="174371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2860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identifies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who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have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changed</a:t>
            </a:r>
            <a:r>
              <a:rPr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benefits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28415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2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27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4276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16533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20141" y="3569619"/>
            <a:ext cx="603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eEnroll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03977" y="3602282"/>
            <a:ext cx="281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eIV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1830" y="3569619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eBV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00432" y="5594315"/>
            <a:ext cx="807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eConsent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17758" y="3569619"/>
            <a:ext cx="338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</a:t>
            </a:r>
            <a:r>
              <a:rPr sz="1400" b="1" spc="-135" dirty="0">
                <a:solidFill>
                  <a:srgbClr val="00253D"/>
                </a:solidFill>
                <a:latin typeface="Arial"/>
                <a:cs typeface="Arial"/>
              </a:rPr>
              <a:t>PA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90511" y="5594315"/>
            <a:ext cx="9446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Re-</a:t>
            </a:r>
            <a:r>
              <a:rPr sz="1400" b="1" spc="-110" dirty="0">
                <a:solidFill>
                  <a:srgbClr val="00253D"/>
                </a:solidFill>
                <a:latin typeface="Arial"/>
                <a:cs typeface="Arial"/>
              </a:rPr>
              <a:t>V</a:t>
            </a: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erify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93776" y="5594315"/>
            <a:ext cx="613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Protect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980692" y="2584297"/>
            <a:ext cx="2112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</a:t>
            </a:r>
            <a:r>
              <a:rPr sz="20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PATHWAYS</a:t>
            </a:r>
            <a:r>
              <a:rPr sz="1725" b="1" spc="-157" baseline="31400" dirty="0">
                <a:solidFill>
                  <a:srgbClr val="00253D"/>
                </a:solidFill>
                <a:latin typeface="Arial"/>
                <a:cs typeface="Arial"/>
              </a:rPr>
              <a:t>™</a:t>
            </a:r>
            <a:endParaRPr sz="1725" baseline="3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C4D0B4D5-2831-4249-BCD7-12DD0602C543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7229201-4B2B-3A48-BFC6-19D4061CCF2B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84" name="object 33">
              <a:extLst>
                <a:ext uri="{FF2B5EF4-FFF2-40B4-BE49-F238E27FC236}">
                  <a16:creationId xmlns:a16="http://schemas.microsoft.com/office/drawing/2014/main" id="{B7A3FB9C-66FA-A948-85BC-3411C3C303B0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4">
              <a:extLst>
                <a:ext uri="{FF2B5EF4-FFF2-40B4-BE49-F238E27FC236}">
                  <a16:creationId xmlns:a16="http://schemas.microsoft.com/office/drawing/2014/main" id="{9F3F83E9-BCE8-7A47-83DA-DBA216E2C9D7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5">
              <a:extLst>
                <a:ext uri="{FF2B5EF4-FFF2-40B4-BE49-F238E27FC236}">
                  <a16:creationId xmlns:a16="http://schemas.microsoft.com/office/drawing/2014/main" id="{DA4FE14F-5B9B-6840-B9E7-6B3195231048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6">
              <a:extLst>
                <a:ext uri="{FF2B5EF4-FFF2-40B4-BE49-F238E27FC236}">
                  <a16:creationId xmlns:a16="http://schemas.microsoft.com/office/drawing/2014/main" id="{19C96896-30AD-C94C-B1E5-77D34DF556AE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7">
              <a:extLst>
                <a:ext uri="{FF2B5EF4-FFF2-40B4-BE49-F238E27FC236}">
                  <a16:creationId xmlns:a16="http://schemas.microsoft.com/office/drawing/2014/main" id="{A8E6B99E-653F-F845-B20F-643EF2261C5B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8">
              <a:extLst>
                <a:ext uri="{FF2B5EF4-FFF2-40B4-BE49-F238E27FC236}">
                  <a16:creationId xmlns:a16="http://schemas.microsoft.com/office/drawing/2014/main" id="{A0EFC9C6-45BA-8444-B0FB-2DCB24F43302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DEB4D67-D1ED-524D-9574-6F55843F9D17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1" name="object 51">
              <a:extLst>
                <a:ext uri="{FF2B5EF4-FFF2-40B4-BE49-F238E27FC236}">
                  <a16:creationId xmlns:a16="http://schemas.microsoft.com/office/drawing/2014/main" id="{078B517B-4260-F84E-9594-F2CCFEA85448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2">
              <a:extLst>
                <a:ext uri="{FF2B5EF4-FFF2-40B4-BE49-F238E27FC236}">
                  <a16:creationId xmlns:a16="http://schemas.microsoft.com/office/drawing/2014/main" id="{41FAFC27-A19D-A740-BC53-84E9E4005E2F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3">
              <a:extLst>
                <a:ext uri="{FF2B5EF4-FFF2-40B4-BE49-F238E27FC236}">
                  <a16:creationId xmlns:a16="http://schemas.microsoft.com/office/drawing/2014/main" id="{C781DBA4-542C-DB48-A4FA-31036D2374BA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80B99F9-C86D-8446-9A6F-184B516854FE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95" name="object 54">
              <a:extLst>
                <a:ext uri="{FF2B5EF4-FFF2-40B4-BE49-F238E27FC236}">
                  <a16:creationId xmlns:a16="http://schemas.microsoft.com/office/drawing/2014/main" id="{AB353F97-060A-4C4B-B9B1-8A0CF0A551EB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0BE2A705-25D7-6741-9996-D90F34DDF353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6">
              <a:extLst>
                <a:ext uri="{FF2B5EF4-FFF2-40B4-BE49-F238E27FC236}">
                  <a16:creationId xmlns:a16="http://schemas.microsoft.com/office/drawing/2014/main" id="{DE65F617-AE0F-B841-A05F-56304925CF66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7">
              <a:extLst>
                <a:ext uri="{FF2B5EF4-FFF2-40B4-BE49-F238E27FC236}">
                  <a16:creationId xmlns:a16="http://schemas.microsoft.com/office/drawing/2014/main" id="{1685EE12-0E74-004E-BF62-206E8ABC9B35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8">
              <a:extLst>
                <a:ext uri="{FF2B5EF4-FFF2-40B4-BE49-F238E27FC236}">
                  <a16:creationId xmlns:a16="http://schemas.microsoft.com/office/drawing/2014/main" id="{5C78FC69-2246-7444-9493-3AAAD8E8C148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9">
              <a:extLst>
                <a:ext uri="{FF2B5EF4-FFF2-40B4-BE49-F238E27FC236}">
                  <a16:creationId xmlns:a16="http://schemas.microsoft.com/office/drawing/2014/main" id="{7D4F571E-BA8C-F04A-995E-7DCB5DAEC14B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0">
              <a:extLst>
                <a:ext uri="{FF2B5EF4-FFF2-40B4-BE49-F238E27FC236}">
                  <a16:creationId xmlns:a16="http://schemas.microsoft.com/office/drawing/2014/main" id="{CE3705BE-238F-FE42-A5AB-32633BEE48B0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1">
              <a:extLst>
                <a:ext uri="{FF2B5EF4-FFF2-40B4-BE49-F238E27FC236}">
                  <a16:creationId xmlns:a16="http://schemas.microsoft.com/office/drawing/2014/main" id="{1FDAE45B-70EA-554E-BEEC-387DC0E0913C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A807C2-68F9-DB45-B38C-DACA4732EB5F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5" name="object 21">
              <a:extLst>
                <a:ext uri="{FF2B5EF4-FFF2-40B4-BE49-F238E27FC236}">
                  <a16:creationId xmlns:a16="http://schemas.microsoft.com/office/drawing/2014/main" id="{F8C37C70-484A-1845-8E9F-5066AEED991A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6" name="object 22">
              <a:extLst>
                <a:ext uri="{FF2B5EF4-FFF2-40B4-BE49-F238E27FC236}">
                  <a16:creationId xmlns:a16="http://schemas.microsoft.com/office/drawing/2014/main" id="{A5A32F79-6F6B-BB47-A0BF-958F0093EEA0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3">
              <a:extLst>
                <a:ext uri="{FF2B5EF4-FFF2-40B4-BE49-F238E27FC236}">
                  <a16:creationId xmlns:a16="http://schemas.microsoft.com/office/drawing/2014/main" id="{91E6C2E5-5E12-7244-B353-80EB43394556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27">
            <a:extLst>
              <a:ext uri="{FF2B5EF4-FFF2-40B4-BE49-F238E27FC236}">
                <a16:creationId xmlns:a16="http://schemas.microsoft.com/office/drawing/2014/main" id="{14771B5A-1CBE-3147-8372-5CC266E13914}"/>
              </a:ext>
            </a:extLst>
          </p:cNvPr>
          <p:cNvSpPr txBox="1"/>
          <p:nvPr/>
        </p:nvSpPr>
        <p:spPr>
          <a:xfrm>
            <a:off x="5520010" y="6226648"/>
            <a:ext cx="1743710" cy="6437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2860" algn="ctr">
              <a:lnSpc>
                <a:spcPts val="1600"/>
              </a:lnSpc>
              <a:spcBef>
                <a:spcPts val="219"/>
              </a:spcBef>
            </a:pPr>
            <a:r>
              <a:rPr lang="en-US" sz="1400" i="1" spc="-25" dirty="0">
                <a:solidFill>
                  <a:srgbClr val="00253D"/>
                </a:solidFill>
                <a:latin typeface="Arial"/>
                <a:cs typeface="Arial"/>
              </a:rPr>
              <a:t>confirms which patients are eligible for financial support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3" name="Rectangle 102">
            <a:hlinkClick r:id="rId10" action="ppaction://hlinksldjump"/>
            <a:extLst>
              <a:ext uri="{FF2B5EF4-FFF2-40B4-BE49-F238E27FC236}">
                <a16:creationId xmlns:a16="http://schemas.microsoft.com/office/drawing/2014/main" id="{5AF21E97-4A1A-A84C-8E02-664ADFBC799E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1" action="ppaction://hlinksldjump"/>
            <a:extLst>
              <a:ext uri="{FF2B5EF4-FFF2-40B4-BE49-F238E27FC236}">
                <a16:creationId xmlns:a16="http://schemas.microsoft.com/office/drawing/2014/main" id="{F2ECA3BE-3819-0A42-92AB-466C499B71CC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hlinkClick r:id="rId12" action="ppaction://hlinksldjump"/>
            <a:extLst>
              <a:ext uri="{FF2B5EF4-FFF2-40B4-BE49-F238E27FC236}">
                <a16:creationId xmlns:a16="http://schemas.microsoft.com/office/drawing/2014/main" id="{C431BF82-DBDF-7340-A0C2-6C1C76B3E503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hlinkClick r:id="rId13" action="ppaction://hlinksldjump"/>
            <a:extLst>
              <a:ext uri="{FF2B5EF4-FFF2-40B4-BE49-F238E27FC236}">
                <a16:creationId xmlns:a16="http://schemas.microsoft.com/office/drawing/2014/main" id="{966E7B77-491F-5D4C-A45F-8896AF87E0F9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wn Arrow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15CA84F-CA20-B44A-940A-454DE668C8A3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107">
            <a:hlinkClick r:id="rId14" action="ppaction://hlinksldjump"/>
            <a:extLst>
              <a:ext uri="{FF2B5EF4-FFF2-40B4-BE49-F238E27FC236}">
                <a16:creationId xmlns:a16="http://schemas.microsoft.com/office/drawing/2014/main" id="{00164DC6-8F4C-7543-95E2-77AFB33DE8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07" name="object 29">
            <a:extLst>
              <a:ext uri="{FF2B5EF4-FFF2-40B4-BE49-F238E27FC236}">
                <a16:creationId xmlns:a16="http://schemas.microsoft.com/office/drawing/2014/main" id="{CEF9B86C-4606-8D46-8993-0C49D6A43269}"/>
              </a:ext>
            </a:extLst>
          </p:cNvPr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30C65141-EC03-4C45-A0F6-22E03D7241D1}"/>
              </a:ext>
            </a:extLst>
          </p:cNvPr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Rectangle 109">
            <a:hlinkClick r:id="rId16" action="ppaction://hlinksldjump"/>
            <a:extLst>
              <a:ext uri="{FF2B5EF4-FFF2-40B4-BE49-F238E27FC236}">
                <a16:creationId xmlns:a16="http://schemas.microsoft.com/office/drawing/2014/main" id="{EB0E38CE-D88E-D747-A52C-EBB8F6E2AD42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593005D-C009-5641-9E19-FA64335CA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5">
            <a:extLst>
              <a:ext uri="{FF2B5EF4-FFF2-40B4-BE49-F238E27FC236}">
                <a16:creationId xmlns:a16="http://schemas.microsoft.com/office/drawing/2014/main" id="{DACEC718-AA85-3949-AB5A-AAE3224493B7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980692" y="2588266"/>
            <a:ext cx="21120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UBC</a:t>
            </a:r>
            <a:r>
              <a:rPr sz="20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00253D"/>
                </a:solidFill>
                <a:latin typeface="Arial"/>
                <a:cs typeface="Arial"/>
              </a:rPr>
              <a:t>PATHWAYS</a:t>
            </a:r>
            <a:r>
              <a:rPr sz="1725" b="1" spc="-157" baseline="31400" dirty="0">
                <a:solidFill>
                  <a:srgbClr val="00253D"/>
                </a:solidFill>
                <a:latin typeface="Arial"/>
                <a:cs typeface="Arial"/>
              </a:rPr>
              <a:t>™</a:t>
            </a:r>
            <a:endParaRPr sz="1725" baseline="3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3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8253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4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0510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0510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2765" y="3236968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32765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75022" y="5238829"/>
            <a:ext cx="950594" cy="950594"/>
          </a:xfrm>
          <a:custGeom>
            <a:avLst/>
            <a:gdLst/>
            <a:ahLst/>
            <a:cxnLst/>
            <a:rect l="l" t="t" r="r" b="b"/>
            <a:pathLst>
              <a:path w="950595" h="950595">
                <a:moveTo>
                  <a:pt x="475259" y="0"/>
                </a:moveTo>
                <a:lnTo>
                  <a:pt x="426668" y="2453"/>
                </a:lnTo>
                <a:lnTo>
                  <a:pt x="379480" y="9655"/>
                </a:lnTo>
                <a:lnTo>
                  <a:pt x="333934" y="21367"/>
                </a:lnTo>
                <a:lnTo>
                  <a:pt x="290270" y="37349"/>
                </a:lnTo>
                <a:lnTo>
                  <a:pt x="248725" y="57362"/>
                </a:lnTo>
                <a:lnTo>
                  <a:pt x="209540" y="81168"/>
                </a:lnTo>
                <a:lnTo>
                  <a:pt x="172953" y="108528"/>
                </a:lnTo>
                <a:lnTo>
                  <a:pt x="139203" y="139203"/>
                </a:lnTo>
                <a:lnTo>
                  <a:pt x="108528" y="172953"/>
                </a:lnTo>
                <a:lnTo>
                  <a:pt x="81168" y="209540"/>
                </a:lnTo>
                <a:lnTo>
                  <a:pt x="57362" y="248725"/>
                </a:lnTo>
                <a:lnTo>
                  <a:pt x="37349" y="290270"/>
                </a:lnTo>
                <a:lnTo>
                  <a:pt x="21367" y="333934"/>
                </a:lnTo>
                <a:lnTo>
                  <a:pt x="9655" y="379480"/>
                </a:lnTo>
                <a:lnTo>
                  <a:pt x="2453" y="426668"/>
                </a:lnTo>
                <a:lnTo>
                  <a:pt x="0" y="475259"/>
                </a:lnTo>
                <a:lnTo>
                  <a:pt x="2453" y="523852"/>
                </a:lnTo>
                <a:lnTo>
                  <a:pt x="9655" y="571042"/>
                </a:lnTo>
                <a:lnTo>
                  <a:pt x="21367" y="616588"/>
                </a:lnTo>
                <a:lnTo>
                  <a:pt x="37349" y="660253"/>
                </a:lnTo>
                <a:lnTo>
                  <a:pt x="57362" y="701798"/>
                </a:lnTo>
                <a:lnTo>
                  <a:pt x="81168" y="740983"/>
                </a:lnTo>
                <a:lnTo>
                  <a:pt x="108528" y="777570"/>
                </a:lnTo>
                <a:lnTo>
                  <a:pt x="139203" y="811320"/>
                </a:lnTo>
                <a:lnTo>
                  <a:pt x="172953" y="841994"/>
                </a:lnTo>
                <a:lnTo>
                  <a:pt x="209540" y="869353"/>
                </a:lnTo>
                <a:lnTo>
                  <a:pt x="248725" y="893158"/>
                </a:lnTo>
                <a:lnTo>
                  <a:pt x="290270" y="913171"/>
                </a:lnTo>
                <a:lnTo>
                  <a:pt x="333934" y="929152"/>
                </a:lnTo>
                <a:lnTo>
                  <a:pt x="379480" y="940863"/>
                </a:lnTo>
                <a:lnTo>
                  <a:pt x="426668" y="948065"/>
                </a:lnTo>
                <a:lnTo>
                  <a:pt x="475259" y="950518"/>
                </a:lnTo>
                <a:lnTo>
                  <a:pt x="523850" y="948065"/>
                </a:lnTo>
                <a:lnTo>
                  <a:pt x="571038" y="940863"/>
                </a:lnTo>
                <a:lnTo>
                  <a:pt x="616584" y="929152"/>
                </a:lnTo>
                <a:lnTo>
                  <a:pt x="660248" y="913171"/>
                </a:lnTo>
                <a:lnTo>
                  <a:pt x="701792" y="893158"/>
                </a:lnTo>
                <a:lnTo>
                  <a:pt x="740978" y="869353"/>
                </a:lnTo>
                <a:lnTo>
                  <a:pt x="777565" y="841994"/>
                </a:lnTo>
                <a:lnTo>
                  <a:pt x="811315" y="811320"/>
                </a:lnTo>
                <a:lnTo>
                  <a:pt x="841990" y="777570"/>
                </a:lnTo>
                <a:lnTo>
                  <a:pt x="869349" y="740983"/>
                </a:lnTo>
                <a:lnTo>
                  <a:pt x="893156" y="701798"/>
                </a:lnTo>
                <a:lnTo>
                  <a:pt x="913169" y="660253"/>
                </a:lnTo>
                <a:lnTo>
                  <a:pt x="929151" y="616588"/>
                </a:lnTo>
                <a:lnTo>
                  <a:pt x="940862" y="571042"/>
                </a:lnTo>
                <a:lnTo>
                  <a:pt x="948065" y="523852"/>
                </a:lnTo>
                <a:lnTo>
                  <a:pt x="950518" y="475259"/>
                </a:lnTo>
                <a:lnTo>
                  <a:pt x="948065" y="426668"/>
                </a:lnTo>
                <a:lnTo>
                  <a:pt x="940862" y="379480"/>
                </a:lnTo>
                <a:lnTo>
                  <a:pt x="929151" y="333934"/>
                </a:lnTo>
                <a:lnTo>
                  <a:pt x="913169" y="290270"/>
                </a:lnTo>
                <a:lnTo>
                  <a:pt x="893156" y="248725"/>
                </a:lnTo>
                <a:lnTo>
                  <a:pt x="869349" y="209540"/>
                </a:lnTo>
                <a:lnTo>
                  <a:pt x="841990" y="172953"/>
                </a:lnTo>
                <a:lnTo>
                  <a:pt x="811315" y="139203"/>
                </a:lnTo>
                <a:lnTo>
                  <a:pt x="777565" y="108528"/>
                </a:lnTo>
                <a:lnTo>
                  <a:pt x="740978" y="81168"/>
                </a:lnTo>
                <a:lnTo>
                  <a:pt x="701792" y="57362"/>
                </a:lnTo>
                <a:lnTo>
                  <a:pt x="660248" y="37349"/>
                </a:lnTo>
                <a:lnTo>
                  <a:pt x="616584" y="21367"/>
                </a:lnTo>
                <a:lnTo>
                  <a:pt x="571038" y="9655"/>
                </a:lnTo>
                <a:lnTo>
                  <a:pt x="523850" y="2453"/>
                </a:lnTo>
                <a:lnTo>
                  <a:pt x="475259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20306" y="4232913"/>
            <a:ext cx="160591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proactively</a:t>
            </a:r>
            <a:r>
              <a:rPr sz="1400" i="1" spc="-9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monitors  patients </a:t>
            </a:r>
            <a:r>
              <a:rPr sz="1400" i="1" dirty="0">
                <a:solidFill>
                  <a:srgbClr val="00253D"/>
                </a:solidFill>
                <a:latin typeface="Arial"/>
                <a:cs typeface="Arial"/>
              </a:rPr>
              <a:t>for </a:t>
            </a:r>
            <a:r>
              <a:rPr sz="1400" i="1" spc="-5" dirty="0">
                <a:solidFill>
                  <a:srgbClr val="00253D"/>
                </a:solidFill>
                <a:latin typeface="Arial"/>
                <a:cs typeface="Arial"/>
              </a:rPr>
              <a:t>benefit  </a:t>
            </a:r>
            <a:r>
              <a:rPr sz="1400" i="1" dirty="0">
                <a:solidFill>
                  <a:srgbClr val="00253D"/>
                </a:solidFill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6704" y="6226648"/>
            <a:ext cx="1710055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connects patients,  prescribers, and  caregivers through  omnichannel</a:t>
            </a:r>
            <a:r>
              <a:rPr sz="1400" i="1" spc="-1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127" y="4232913"/>
            <a:ext cx="1529080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3906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delivers detailed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policy</a:t>
            </a:r>
            <a:r>
              <a:rPr lang="en-US" sz="1400" i="1" spc="-2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information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when </a:t>
            </a:r>
            <a:r>
              <a:rPr sz="1400" i="1" spc="-70" dirty="0">
                <a:solidFill>
                  <a:srgbClr val="00253D"/>
                </a:solidFill>
                <a:latin typeface="Arial"/>
                <a:cs typeface="Arial"/>
              </a:rPr>
              <a:t>PA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400" i="1" spc="-2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required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42013" y="6226648"/>
            <a:ext cx="1769745" cy="1051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finds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patients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who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are 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in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plan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designs where 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the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accumulator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not  reduced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when</a:t>
            </a:r>
            <a:r>
              <a:rPr sz="1400" i="1" spc="-1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financial  support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is</a:t>
            </a:r>
            <a:r>
              <a:rPr sz="1400" i="1" spc="-114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provided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17157" y="4232913"/>
            <a:ext cx="157797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prescription support  embedded in  prescriber</a:t>
            </a:r>
            <a:r>
              <a:rPr sz="1400" i="1" spc="-1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workflows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36794" y="6226648"/>
            <a:ext cx="1339215" cy="645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635" algn="ctr">
              <a:lnSpc>
                <a:spcPts val="1600"/>
              </a:lnSpc>
              <a:spcBef>
                <a:spcPts val="219"/>
              </a:spcBef>
            </a:pP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progresses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toward </a:t>
            </a:r>
            <a:r>
              <a:rPr sz="1400" i="1" spc="-20" dirty="0">
                <a:solidFill>
                  <a:srgbClr val="00253D"/>
                </a:solidFill>
                <a:latin typeface="Arial"/>
                <a:cs typeface="Arial"/>
              </a:rPr>
              <a:t>and out</a:t>
            </a:r>
            <a:r>
              <a:rPr sz="1400" i="1" spc="-2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of  </a:t>
            </a: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donut</a:t>
            </a:r>
            <a:r>
              <a:rPr sz="1400" i="1" spc="-7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hole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35072" y="6226648"/>
            <a:ext cx="1426210" cy="8483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ctr">
              <a:lnSpc>
                <a:spcPts val="1600"/>
              </a:lnSpc>
              <a:spcBef>
                <a:spcPts val="219"/>
              </a:spcBef>
            </a:pPr>
            <a:r>
              <a:rPr sz="1400" i="1" spc="-25" dirty="0">
                <a:solidFill>
                  <a:srgbClr val="00253D"/>
                </a:solidFill>
                <a:latin typeface="Arial"/>
                <a:cs typeface="Arial"/>
              </a:rPr>
              <a:t>benefit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listing</a:t>
            </a:r>
            <a:r>
              <a:rPr sz="1400" i="1" spc="-14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rules  indicate payer  preference based  </a:t>
            </a:r>
            <a:r>
              <a:rPr sz="1400" i="1" spc="-15" dirty="0">
                <a:solidFill>
                  <a:srgbClr val="00253D"/>
                </a:solidFill>
                <a:latin typeface="Arial"/>
                <a:cs typeface="Arial"/>
              </a:rPr>
              <a:t>on</a:t>
            </a:r>
            <a:r>
              <a:rPr sz="1400" i="1" spc="-8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00253D"/>
                </a:solidFill>
                <a:latin typeface="Arial"/>
                <a:cs typeface="Arial"/>
              </a:rPr>
              <a:t>coverage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28415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28415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2460" y="3426323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22460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64716" y="5452791"/>
            <a:ext cx="266700" cy="615950"/>
          </a:xfrm>
          <a:custGeom>
            <a:avLst/>
            <a:gdLst/>
            <a:ahLst/>
            <a:cxnLst/>
            <a:rect l="l" t="t" r="r" b="b"/>
            <a:pathLst>
              <a:path w="266700" h="615950">
                <a:moveTo>
                  <a:pt x="0" y="615327"/>
                </a:moveTo>
                <a:lnTo>
                  <a:pt x="266128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95615" y="3569619"/>
            <a:ext cx="652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Monitor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98612" y="5594315"/>
            <a:ext cx="646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Engage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88221" y="3569619"/>
            <a:ext cx="528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Policy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65780" y="5608132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00253D"/>
                </a:solidFill>
                <a:latin typeface="Arial"/>
                <a:cs typeface="Arial"/>
              </a:rPr>
              <a:t>Accumulator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17525" y="3569619"/>
            <a:ext cx="541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Nexus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17656" y="5594315"/>
            <a:ext cx="544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0253D"/>
                </a:solidFill>
                <a:latin typeface="Arial"/>
                <a:cs typeface="Arial"/>
              </a:rPr>
              <a:t>Med</a:t>
            </a:r>
            <a:r>
              <a:rPr sz="1400" b="1" spc="-135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53D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66537" y="5594315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253D"/>
                </a:solidFill>
                <a:latin typeface="Arial"/>
                <a:cs typeface="Arial"/>
              </a:rPr>
              <a:t>COB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347" y="305720"/>
            <a:ext cx="1191895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spc="-5" dirty="0">
                <a:solidFill>
                  <a:srgbClr val="CCDA00"/>
                </a:solidFill>
                <a:latin typeface="Arial"/>
                <a:cs typeface="Arial"/>
              </a:rPr>
              <a:t>Connected  Health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362749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838863" y="0"/>
            <a:ext cx="4791710" cy="3932554"/>
          </a:xfrm>
          <a:custGeom>
            <a:avLst/>
            <a:gdLst/>
            <a:ahLst/>
            <a:cxnLst/>
            <a:rect l="l" t="t" r="r" b="b"/>
            <a:pathLst>
              <a:path w="4791709" h="3932554">
                <a:moveTo>
                  <a:pt x="4791532" y="0"/>
                </a:moveTo>
                <a:lnTo>
                  <a:pt x="0" y="0"/>
                </a:lnTo>
                <a:lnTo>
                  <a:pt x="4791532" y="3931945"/>
                </a:lnTo>
                <a:lnTo>
                  <a:pt x="4791532" y="0"/>
                </a:lnTo>
                <a:close/>
              </a:path>
            </a:pathLst>
          </a:custGeom>
          <a:solidFill>
            <a:srgbClr val="E7E4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38867" y="0"/>
            <a:ext cx="4791532" cy="3818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1980692" y="825500"/>
            <a:ext cx="8639175" cy="14491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dirty="0">
                <a:solidFill>
                  <a:srgbClr val="CCDA00"/>
                </a:solidFill>
              </a:rPr>
              <a:t>A </a:t>
            </a:r>
            <a:r>
              <a:rPr spc="-65" dirty="0">
                <a:solidFill>
                  <a:srgbClr val="CCDA00"/>
                </a:solidFill>
              </a:rPr>
              <a:t>UNIQUE </a:t>
            </a:r>
            <a:r>
              <a:rPr spc="-90" dirty="0">
                <a:solidFill>
                  <a:srgbClr val="CCDA00"/>
                </a:solidFill>
              </a:rPr>
              <a:t>COMBINATION </a:t>
            </a:r>
            <a:r>
              <a:rPr spc="-35" dirty="0"/>
              <a:t>OF </a:t>
            </a:r>
            <a:r>
              <a:rPr spc="-80" dirty="0"/>
              <a:t>INDUSTRY  </a:t>
            </a:r>
            <a:r>
              <a:rPr spc="-65" dirty="0"/>
              <a:t>INSIGHTS </a:t>
            </a:r>
            <a:r>
              <a:rPr spc="-50" dirty="0"/>
              <a:t>AND </a:t>
            </a:r>
            <a:r>
              <a:rPr spc="-70" dirty="0"/>
              <a:t>ADOPTION </a:t>
            </a:r>
            <a:r>
              <a:rPr spc="-35" dirty="0"/>
              <a:t>OF</a:t>
            </a:r>
            <a:r>
              <a:rPr spc="-680" dirty="0"/>
              <a:t> </a:t>
            </a:r>
            <a:br>
              <a:rPr lang="en-US" spc="-680" dirty="0"/>
            </a:br>
            <a:r>
              <a:rPr spc="-70" dirty="0"/>
              <a:t>EMERGING</a:t>
            </a:r>
            <a:r>
              <a:rPr lang="en-US" spc="-70" dirty="0"/>
              <a:t> </a:t>
            </a:r>
            <a:r>
              <a:rPr spc="-70" dirty="0"/>
              <a:t>TECHNOLOGIES</a:t>
            </a:r>
          </a:p>
        </p:txBody>
      </p:sp>
      <p:sp>
        <p:nvSpPr>
          <p:cNvPr id="82" name="object 31">
            <a:extLst>
              <a:ext uri="{FF2B5EF4-FFF2-40B4-BE49-F238E27FC236}">
                <a16:creationId xmlns:a16="http://schemas.microsoft.com/office/drawing/2014/main" id="{89B0801C-FC29-4B47-BFB4-CD75FDD407B3}"/>
              </a:ext>
            </a:extLst>
          </p:cNvPr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E0483B0-3CBB-4646-AFD5-0055047F14B2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84" name="object 33">
              <a:extLst>
                <a:ext uri="{FF2B5EF4-FFF2-40B4-BE49-F238E27FC236}">
                  <a16:creationId xmlns:a16="http://schemas.microsoft.com/office/drawing/2014/main" id="{5833AF37-117F-8D4D-919E-3B87BD4B09F7}"/>
                </a:ext>
              </a:extLst>
            </p:cNvPr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4">
              <a:extLst>
                <a:ext uri="{FF2B5EF4-FFF2-40B4-BE49-F238E27FC236}">
                  <a16:creationId xmlns:a16="http://schemas.microsoft.com/office/drawing/2014/main" id="{863AC13C-DC5A-5744-B45E-5760D3F0D4C9}"/>
                </a:ext>
              </a:extLst>
            </p:cNvPr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5">
              <a:extLst>
                <a:ext uri="{FF2B5EF4-FFF2-40B4-BE49-F238E27FC236}">
                  <a16:creationId xmlns:a16="http://schemas.microsoft.com/office/drawing/2014/main" id="{4E82D17A-6E09-3040-BD6D-5646B9EB0D47}"/>
                </a:ext>
              </a:extLst>
            </p:cNvPr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6">
              <a:extLst>
                <a:ext uri="{FF2B5EF4-FFF2-40B4-BE49-F238E27FC236}">
                  <a16:creationId xmlns:a16="http://schemas.microsoft.com/office/drawing/2014/main" id="{316A7734-90C6-6E40-B529-6358D74A8540}"/>
                </a:ext>
              </a:extLst>
            </p:cNvPr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7">
              <a:extLst>
                <a:ext uri="{FF2B5EF4-FFF2-40B4-BE49-F238E27FC236}">
                  <a16:creationId xmlns:a16="http://schemas.microsoft.com/office/drawing/2014/main" id="{1300ABB2-34BC-2F4D-AB8A-A2E9F3E6940B}"/>
                </a:ext>
              </a:extLst>
            </p:cNvPr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8">
              <a:extLst>
                <a:ext uri="{FF2B5EF4-FFF2-40B4-BE49-F238E27FC236}">
                  <a16:creationId xmlns:a16="http://schemas.microsoft.com/office/drawing/2014/main" id="{382A9E2F-D7B4-6A43-B39B-B444C090ED62}"/>
                </a:ext>
              </a:extLst>
            </p:cNvPr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CEB194-0764-0243-9BA1-C8F9EBED698A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91" name="object 51">
              <a:extLst>
                <a:ext uri="{FF2B5EF4-FFF2-40B4-BE49-F238E27FC236}">
                  <a16:creationId xmlns:a16="http://schemas.microsoft.com/office/drawing/2014/main" id="{5F05FBE7-7DDB-8E44-BBD6-F0B0CD2B5AC6}"/>
                </a:ext>
              </a:extLst>
            </p:cNvPr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2">
              <a:extLst>
                <a:ext uri="{FF2B5EF4-FFF2-40B4-BE49-F238E27FC236}">
                  <a16:creationId xmlns:a16="http://schemas.microsoft.com/office/drawing/2014/main" id="{19A99277-C9DB-8D44-9DB7-5F69BFC73653}"/>
                </a:ext>
              </a:extLst>
            </p:cNvPr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3">
              <a:extLst>
                <a:ext uri="{FF2B5EF4-FFF2-40B4-BE49-F238E27FC236}">
                  <a16:creationId xmlns:a16="http://schemas.microsoft.com/office/drawing/2014/main" id="{BE07FF6C-329C-9B40-82E3-DE3F0B8806BF}"/>
                </a:ext>
              </a:extLst>
            </p:cNvPr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1EA0CDC-59CD-8948-999B-564C7F003D4B}"/>
              </a:ext>
            </a:extLst>
          </p:cNvPr>
          <p:cNvGrpSpPr/>
          <p:nvPr/>
        </p:nvGrpSpPr>
        <p:grpSpPr>
          <a:xfrm>
            <a:off x="260250" y="2877087"/>
            <a:ext cx="490163" cy="503622"/>
            <a:chOff x="260250" y="2877087"/>
            <a:chExt cx="490163" cy="503622"/>
          </a:xfrm>
        </p:grpSpPr>
        <p:sp>
          <p:nvSpPr>
            <p:cNvPr id="95" name="object 54">
              <a:extLst>
                <a:ext uri="{FF2B5EF4-FFF2-40B4-BE49-F238E27FC236}">
                  <a16:creationId xmlns:a16="http://schemas.microsoft.com/office/drawing/2014/main" id="{5EAF080B-CF9A-3B4B-B5B7-A21A98C62BCC}"/>
                </a:ext>
              </a:extLst>
            </p:cNvPr>
            <p:cNvSpPr/>
            <p:nvPr/>
          </p:nvSpPr>
          <p:spPr>
            <a:xfrm>
              <a:off x="329406" y="2939566"/>
              <a:ext cx="102870" cy="52069"/>
            </a:xfrm>
            <a:custGeom>
              <a:avLst/>
              <a:gdLst/>
              <a:ahLst/>
              <a:cxnLst/>
              <a:rect l="l" t="t" r="r" b="b"/>
              <a:pathLst>
                <a:path w="102870" h="52069">
                  <a:moveTo>
                    <a:pt x="100063" y="0"/>
                  </a:moveTo>
                  <a:lnTo>
                    <a:pt x="44094" y="0"/>
                  </a:lnTo>
                  <a:lnTo>
                    <a:pt x="26949" y="3567"/>
                  </a:lnTo>
                  <a:lnTo>
                    <a:pt x="12931" y="13290"/>
                  </a:lnTo>
                  <a:lnTo>
                    <a:pt x="3471" y="27699"/>
                  </a:lnTo>
                  <a:lnTo>
                    <a:pt x="0" y="45326"/>
                  </a:lnTo>
                  <a:lnTo>
                    <a:pt x="0" y="48780"/>
                  </a:lnTo>
                  <a:lnTo>
                    <a:pt x="2730" y="51587"/>
                  </a:lnTo>
                  <a:lnTo>
                    <a:pt x="9461" y="51587"/>
                  </a:lnTo>
                  <a:lnTo>
                    <a:pt x="12192" y="48780"/>
                  </a:lnTo>
                  <a:lnTo>
                    <a:pt x="12192" y="45326"/>
                  </a:lnTo>
                  <a:lnTo>
                    <a:pt x="14703" y="32573"/>
                  </a:lnTo>
                  <a:lnTo>
                    <a:pt x="21547" y="22148"/>
                  </a:lnTo>
                  <a:lnTo>
                    <a:pt x="31689" y="15115"/>
                  </a:lnTo>
                  <a:lnTo>
                    <a:pt x="44094" y="12534"/>
                  </a:lnTo>
                  <a:lnTo>
                    <a:pt x="100063" y="12534"/>
                  </a:lnTo>
                  <a:lnTo>
                    <a:pt x="102793" y="9728"/>
                  </a:lnTo>
                  <a:lnTo>
                    <a:pt x="102793" y="2806"/>
                  </a:lnTo>
                  <a:lnTo>
                    <a:pt x="100063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5">
              <a:extLst>
                <a:ext uri="{FF2B5EF4-FFF2-40B4-BE49-F238E27FC236}">
                  <a16:creationId xmlns:a16="http://schemas.microsoft.com/office/drawing/2014/main" id="{3DF4BA20-5E4D-E94E-AB15-9570EB145732}"/>
                </a:ext>
              </a:extLst>
            </p:cNvPr>
            <p:cNvSpPr/>
            <p:nvPr/>
          </p:nvSpPr>
          <p:spPr>
            <a:xfrm>
              <a:off x="651455" y="2939566"/>
              <a:ext cx="75069" cy="90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56">
              <a:extLst>
                <a:ext uri="{FF2B5EF4-FFF2-40B4-BE49-F238E27FC236}">
                  <a16:creationId xmlns:a16="http://schemas.microsoft.com/office/drawing/2014/main" id="{B97F2809-67C8-934C-AC29-4237381AF467}"/>
                </a:ext>
              </a:extLst>
            </p:cNvPr>
            <p:cNvSpPr/>
            <p:nvPr/>
          </p:nvSpPr>
          <p:spPr>
            <a:xfrm>
              <a:off x="404564" y="2877087"/>
              <a:ext cx="274955" cy="114300"/>
            </a:xfrm>
            <a:custGeom>
              <a:avLst/>
              <a:gdLst/>
              <a:ahLst/>
              <a:cxnLst/>
              <a:rect l="l" t="t" r="r" b="b"/>
              <a:pathLst>
                <a:path w="274955" h="114300">
                  <a:moveTo>
                    <a:pt x="67487" y="45491"/>
                  </a:moveTo>
                  <a:lnTo>
                    <a:pt x="60629" y="45491"/>
                  </a:lnTo>
                  <a:lnTo>
                    <a:pt x="37054" y="50395"/>
                  </a:lnTo>
                  <a:lnTo>
                    <a:pt x="17780" y="63761"/>
                  </a:lnTo>
                  <a:lnTo>
                    <a:pt x="4772" y="83569"/>
                  </a:lnTo>
                  <a:lnTo>
                    <a:pt x="0" y="107797"/>
                  </a:lnTo>
                  <a:lnTo>
                    <a:pt x="0" y="111264"/>
                  </a:lnTo>
                  <a:lnTo>
                    <a:pt x="2730" y="114071"/>
                  </a:lnTo>
                  <a:lnTo>
                    <a:pt x="9474" y="114071"/>
                  </a:lnTo>
                  <a:lnTo>
                    <a:pt x="12204" y="111264"/>
                  </a:lnTo>
                  <a:lnTo>
                    <a:pt x="12204" y="107797"/>
                  </a:lnTo>
                  <a:lnTo>
                    <a:pt x="16015" y="88442"/>
                  </a:lnTo>
                  <a:lnTo>
                    <a:pt x="26401" y="72620"/>
                  </a:lnTo>
                  <a:lnTo>
                    <a:pt x="41795" y="61943"/>
                  </a:lnTo>
                  <a:lnTo>
                    <a:pt x="60629" y="58026"/>
                  </a:lnTo>
                  <a:lnTo>
                    <a:pt x="96195" y="58026"/>
                  </a:lnTo>
                  <a:lnTo>
                    <a:pt x="91757" y="54432"/>
                  </a:lnTo>
                  <a:lnTo>
                    <a:pt x="93652" y="48894"/>
                  </a:lnTo>
                  <a:lnTo>
                    <a:pt x="80225" y="48894"/>
                  </a:lnTo>
                  <a:lnTo>
                    <a:pt x="74066" y="46723"/>
                  </a:lnTo>
                  <a:lnTo>
                    <a:pt x="67487" y="45491"/>
                  </a:lnTo>
                  <a:close/>
                </a:path>
                <a:path w="274955" h="114300">
                  <a:moveTo>
                    <a:pt x="96195" y="58026"/>
                  </a:moveTo>
                  <a:lnTo>
                    <a:pt x="60629" y="58026"/>
                  </a:lnTo>
                  <a:lnTo>
                    <a:pt x="79458" y="61943"/>
                  </a:lnTo>
                  <a:lnTo>
                    <a:pt x="94853" y="72620"/>
                  </a:lnTo>
                  <a:lnTo>
                    <a:pt x="105242" y="88442"/>
                  </a:lnTo>
                  <a:lnTo>
                    <a:pt x="109054" y="107797"/>
                  </a:lnTo>
                  <a:lnTo>
                    <a:pt x="109054" y="111264"/>
                  </a:lnTo>
                  <a:lnTo>
                    <a:pt x="111785" y="114071"/>
                  </a:lnTo>
                  <a:lnTo>
                    <a:pt x="118516" y="114071"/>
                  </a:lnTo>
                  <a:lnTo>
                    <a:pt x="121246" y="111264"/>
                  </a:lnTo>
                  <a:lnTo>
                    <a:pt x="121246" y="107797"/>
                  </a:lnTo>
                  <a:lnTo>
                    <a:pt x="119118" y="91435"/>
                  </a:lnTo>
                  <a:lnTo>
                    <a:pt x="113112" y="76709"/>
                  </a:lnTo>
                  <a:lnTo>
                    <a:pt x="103801" y="64186"/>
                  </a:lnTo>
                  <a:lnTo>
                    <a:pt x="96195" y="58026"/>
                  </a:lnTo>
                  <a:close/>
                </a:path>
                <a:path w="274955" h="114300">
                  <a:moveTo>
                    <a:pt x="175199" y="12522"/>
                  </a:moveTo>
                  <a:lnTo>
                    <a:pt x="139357" y="12522"/>
                  </a:lnTo>
                  <a:lnTo>
                    <a:pt x="155864" y="15511"/>
                  </a:lnTo>
                  <a:lnTo>
                    <a:pt x="169940" y="23802"/>
                  </a:lnTo>
                  <a:lnTo>
                    <a:pt x="180531" y="36385"/>
                  </a:lnTo>
                  <a:lnTo>
                    <a:pt x="186588" y="52247"/>
                  </a:lnTo>
                  <a:lnTo>
                    <a:pt x="173057" y="61856"/>
                  </a:lnTo>
                  <a:lnTo>
                    <a:pt x="162531" y="74783"/>
                  </a:lnTo>
                  <a:lnTo>
                    <a:pt x="155705" y="90331"/>
                  </a:lnTo>
                  <a:lnTo>
                    <a:pt x="153276" y="107797"/>
                  </a:lnTo>
                  <a:lnTo>
                    <a:pt x="153276" y="111264"/>
                  </a:lnTo>
                  <a:lnTo>
                    <a:pt x="156006" y="114071"/>
                  </a:lnTo>
                  <a:lnTo>
                    <a:pt x="162737" y="114071"/>
                  </a:lnTo>
                  <a:lnTo>
                    <a:pt x="165468" y="111264"/>
                  </a:lnTo>
                  <a:lnTo>
                    <a:pt x="165468" y="107797"/>
                  </a:lnTo>
                  <a:lnTo>
                    <a:pt x="169278" y="88442"/>
                  </a:lnTo>
                  <a:lnTo>
                    <a:pt x="179665" y="72620"/>
                  </a:lnTo>
                  <a:lnTo>
                    <a:pt x="195059" y="61943"/>
                  </a:lnTo>
                  <a:lnTo>
                    <a:pt x="213893" y="58026"/>
                  </a:lnTo>
                  <a:lnTo>
                    <a:pt x="248467" y="58026"/>
                  </a:lnTo>
                  <a:lnTo>
                    <a:pt x="237466" y="50395"/>
                  </a:lnTo>
                  <a:lnTo>
                    <a:pt x="224575" y="47713"/>
                  </a:lnTo>
                  <a:lnTo>
                    <a:pt x="198069" y="47713"/>
                  </a:lnTo>
                  <a:lnTo>
                    <a:pt x="190149" y="28605"/>
                  </a:lnTo>
                  <a:lnTo>
                    <a:pt x="176904" y="13498"/>
                  </a:lnTo>
                  <a:lnTo>
                    <a:pt x="175199" y="12522"/>
                  </a:lnTo>
                  <a:close/>
                </a:path>
                <a:path w="274955" h="114300">
                  <a:moveTo>
                    <a:pt x="248467" y="58026"/>
                  </a:moveTo>
                  <a:lnTo>
                    <a:pt x="213893" y="58026"/>
                  </a:lnTo>
                  <a:lnTo>
                    <a:pt x="232727" y="61943"/>
                  </a:lnTo>
                  <a:lnTo>
                    <a:pt x="248121" y="72620"/>
                  </a:lnTo>
                  <a:lnTo>
                    <a:pt x="258507" y="88442"/>
                  </a:lnTo>
                  <a:lnTo>
                    <a:pt x="262318" y="107797"/>
                  </a:lnTo>
                  <a:lnTo>
                    <a:pt x="262318" y="111264"/>
                  </a:lnTo>
                  <a:lnTo>
                    <a:pt x="265048" y="114071"/>
                  </a:lnTo>
                  <a:lnTo>
                    <a:pt x="271780" y="114071"/>
                  </a:lnTo>
                  <a:lnTo>
                    <a:pt x="274510" y="111264"/>
                  </a:lnTo>
                  <a:lnTo>
                    <a:pt x="274510" y="107797"/>
                  </a:lnTo>
                  <a:lnTo>
                    <a:pt x="269739" y="83569"/>
                  </a:lnTo>
                  <a:lnTo>
                    <a:pt x="256736" y="63761"/>
                  </a:lnTo>
                  <a:lnTo>
                    <a:pt x="248467" y="58026"/>
                  </a:lnTo>
                  <a:close/>
                </a:path>
                <a:path w="274955" h="114300">
                  <a:moveTo>
                    <a:pt x="139357" y="0"/>
                  </a:moveTo>
                  <a:lnTo>
                    <a:pt x="118918" y="3703"/>
                  </a:lnTo>
                  <a:lnTo>
                    <a:pt x="101347" y="13950"/>
                  </a:lnTo>
                  <a:lnTo>
                    <a:pt x="87998" y="29446"/>
                  </a:lnTo>
                  <a:lnTo>
                    <a:pt x="80225" y="48894"/>
                  </a:lnTo>
                  <a:lnTo>
                    <a:pt x="93652" y="48894"/>
                  </a:lnTo>
                  <a:lnTo>
                    <a:pt x="97428" y="37864"/>
                  </a:lnTo>
                  <a:lnTo>
                    <a:pt x="108046" y="24571"/>
                  </a:lnTo>
                  <a:lnTo>
                    <a:pt x="122420" y="15730"/>
                  </a:lnTo>
                  <a:lnTo>
                    <a:pt x="139357" y="12522"/>
                  </a:lnTo>
                  <a:lnTo>
                    <a:pt x="175199" y="12522"/>
                  </a:lnTo>
                  <a:lnTo>
                    <a:pt x="159564" y="3570"/>
                  </a:lnTo>
                  <a:lnTo>
                    <a:pt x="139357" y="0"/>
                  </a:lnTo>
                  <a:close/>
                </a:path>
                <a:path w="274955" h="114300">
                  <a:moveTo>
                    <a:pt x="213893" y="45491"/>
                  </a:moveTo>
                  <a:lnTo>
                    <a:pt x="208407" y="45491"/>
                  </a:lnTo>
                  <a:lnTo>
                    <a:pt x="203123" y="46304"/>
                  </a:lnTo>
                  <a:lnTo>
                    <a:pt x="198069" y="47713"/>
                  </a:lnTo>
                  <a:lnTo>
                    <a:pt x="224575" y="47713"/>
                  </a:lnTo>
                  <a:lnTo>
                    <a:pt x="213893" y="45491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7">
              <a:extLst>
                <a:ext uri="{FF2B5EF4-FFF2-40B4-BE49-F238E27FC236}">
                  <a16:creationId xmlns:a16="http://schemas.microsoft.com/office/drawing/2014/main" id="{C68817AF-BBE1-E541-84AD-E3106E354F5A}"/>
                </a:ext>
              </a:extLst>
            </p:cNvPr>
            <p:cNvSpPr/>
            <p:nvPr/>
          </p:nvSpPr>
          <p:spPr>
            <a:xfrm>
              <a:off x="329408" y="2978623"/>
              <a:ext cx="421005" cy="331470"/>
            </a:xfrm>
            <a:custGeom>
              <a:avLst/>
              <a:gdLst/>
              <a:ahLst/>
              <a:cxnLst/>
              <a:rect l="l" t="t" r="r" b="b"/>
              <a:pathLst>
                <a:path w="421005" h="331470">
                  <a:moveTo>
                    <a:pt x="9461" y="0"/>
                  </a:moveTo>
                  <a:lnTo>
                    <a:pt x="2730" y="0"/>
                  </a:lnTo>
                  <a:lnTo>
                    <a:pt x="0" y="2806"/>
                  </a:lnTo>
                  <a:lnTo>
                    <a:pt x="0" y="285623"/>
                  </a:lnTo>
                  <a:lnTo>
                    <a:pt x="3469" y="303249"/>
                  </a:lnTo>
                  <a:lnTo>
                    <a:pt x="12927" y="317658"/>
                  </a:lnTo>
                  <a:lnTo>
                    <a:pt x="26944" y="327381"/>
                  </a:lnTo>
                  <a:lnTo>
                    <a:pt x="44094" y="330949"/>
                  </a:lnTo>
                  <a:lnTo>
                    <a:pt x="394385" y="330949"/>
                  </a:lnTo>
                  <a:lnTo>
                    <a:pt x="397116" y="328142"/>
                  </a:lnTo>
                  <a:lnTo>
                    <a:pt x="397116" y="318414"/>
                  </a:lnTo>
                  <a:lnTo>
                    <a:pt x="44094" y="318414"/>
                  </a:lnTo>
                  <a:lnTo>
                    <a:pt x="31689" y="315833"/>
                  </a:lnTo>
                  <a:lnTo>
                    <a:pt x="21547" y="308800"/>
                  </a:lnTo>
                  <a:lnTo>
                    <a:pt x="14703" y="298376"/>
                  </a:lnTo>
                  <a:lnTo>
                    <a:pt x="12192" y="285623"/>
                  </a:lnTo>
                  <a:lnTo>
                    <a:pt x="12192" y="37528"/>
                  </a:lnTo>
                  <a:lnTo>
                    <a:pt x="36767" y="37528"/>
                  </a:lnTo>
                  <a:lnTo>
                    <a:pt x="31689" y="36472"/>
                  </a:lnTo>
                  <a:lnTo>
                    <a:pt x="21547" y="29438"/>
                  </a:lnTo>
                  <a:lnTo>
                    <a:pt x="14703" y="19014"/>
                  </a:lnTo>
                  <a:lnTo>
                    <a:pt x="12192" y="6261"/>
                  </a:lnTo>
                  <a:lnTo>
                    <a:pt x="12192" y="2806"/>
                  </a:lnTo>
                  <a:lnTo>
                    <a:pt x="9461" y="0"/>
                  </a:lnTo>
                  <a:close/>
                </a:path>
                <a:path w="421005" h="331470">
                  <a:moveTo>
                    <a:pt x="397116" y="236740"/>
                  </a:moveTo>
                  <a:lnTo>
                    <a:pt x="384924" y="236740"/>
                  </a:lnTo>
                  <a:lnTo>
                    <a:pt x="384924" y="318414"/>
                  </a:lnTo>
                  <a:lnTo>
                    <a:pt x="397116" y="318414"/>
                  </a:lnTo>
                  <a:lnTo>
                    <a:pt x="397116" y="236740"/>
                  </a:lnTo>
                  <a:close/>
                </a:path>
                <a:path w="421005" h="331470">
                  <a:moveTo>
                    <a:pt x="418045" y="133248"/>
                  </a:moveTo>
                  <a:lnTo>
                    <a:pt x="364820" y="133248"/>
                  </a:lnTo>
                  <a:lnTo>
                    <a:pt x="345241" y="137321"/>
                  </a:lnTo>
                  <a:lnTo>
                    <a:pt x="329237" y="148423"/>
                  </a:lnTo>
                  <a:lnTo>
                    <a:pt x="318439" y="164875"/>
                  </a:lnTo>
                  <a:lnTo>
                    <a:pt x="314477" y="185000"/>
                  </a:lnTo>
                  <a:lnTo>
                    <a:pt x="318439" y="205118"/>
                  </a:lnTo>
                  <a:lnTo>
                    <a:pt x="329237" y="221567"/>
                  </a:lnTo>
                  <a:lnTo>
                    <a:pt x="345241" y="232667"/>
                  </a:lnTo>
                  <a:lnTo>
                    <a:pt x="364820" y="236740"/>
                  </a:lnTo>
                  <a:lnTo>
                    <a:pt x="418045" y="236740"/>
                  </a:lnTo>
                  <a:lnTo>
                    <a:pt x="420776" y="233934"/>
                  </a:lnTo>
                  <a:lnTo>
                    <a:pt x="420776" y="224205"/>
                  </a:lnTo>
                  <a:lnTo>
                    <a:pt x="364820" y="224205"/>
                  </a:lnTo>
                  <a:lnTo>
                    <a:pt x="349986" y="221119"/>
                  </a:lnTo>
                  <a:lnTo>
                    <a:pt x="337858" y="212709"/>
                  </a:lnTo>
                  <a:lnTo>
                    <a:pt x="329672" y="200245"/>
                  </a:lnTo>
                  <a:lnTo>
                    <a:pt x="326669" y="185000"/>
                  </a:lnTo>
                  <a:lnTo>
                    <a:pt x="329672" y="169748"/>
                  </a:lnTo>
                  <a:lnTo>
                    <a:pt x="337858" y="157281"/>
                  </a:lnTo>
                  <a:lnTo>
                    <a:pt x="349986" y="148869"/>
                  </a:lnTo>
                  <a:lnTo>
                    <a:pt x="364820" y="145783"/>
                  </a:lnTo>
                  <a:lnTo>
                    <a:pt x="420776" y="145783"/>
                  </a:lnTo>
                  <a:lnTo>
                    <a:pt x="420776" y="136055"/>
                  </a:lnTo>
                  <a:lnTo>
                    <a:pt x="418045" y="133248"/>
                  </a:lnTo>
                  <a:close/>
                </a:path>
                <a:path w="421005" h="331470">
                  <a:moveTo>
                    <a:pt x="420776" y="145783"/>
                  </a:moveTo>
                  <a:lnTo>
                    <a:pt x="408584" y="145783"/>
                  </a:lnTo>
                  <a:lnTo>
                    <a:pt x="408584" y="224205"/>
                  </a:lnTo>
                  <a:lnTo>
                    <a:pt x="420776" y="224205"/>
                  </a:lnTo>
                  <a:lnTo>
                    <a:pt x="420776" y="145783"/>
                  </a:lnTo>
                  <a:close/>
                </a:path>
                <a:path w="421005" h="331470">
                  <a:moveTo>
                    <a:pt x="36767" y="37528"/>
                  </a:moveTo>
                  <a:lnTo>
                    <a:pt x="12192" y="37528"/>
                  </a:lnTo>
                  <a:lnTo>
                    <a:pt x="18805" y="43373"/>
                  </a:lnTo>
                  <a:lnTo>
                    <a:pt x="26457" y="47801"/>
                  </a:lnTo>
                  <a:lnTo>
                    <a:pt x="34951" y="50606"/>
                  </a:lnTo>
                  <a:lnTo>
                    <a:pt x="44094" y="51587"/>
                  </a:lnTo>
                  <a:lnTo>
                    <a:pt x="384924" y="51587"/>
                  </a:lnTo>
                  <a:lnTo>
                    <a:pt x="384924" y="133248"/>
                  </a:lnTo>
                  <a:lnTo>
                    <a:pt x="397116" y="133248"/>
                  </a:lnTo>
                  <a:lnTo>
                    <a:pt x="397116" y="41859"/>
                  </a:lnTo>
                  <a:lnTo>
                    <a:pt x="394385" y="39052"/>
                  </a:lnTo>
                  <a:lnTo>
                    <a:pt x="44094" y="39052"/>
                  </a:lnTo>
                  <a:lnTo>
                    <a:pt x="36767" y="37528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8">
              <a:extLst>
                <a:ext uri="{FF2B5EF4-FFF2-40B4-BE49-F238E27FC236}">
                  <a16:creationId xmlns:a16="http://schemas.microsoft.com/office/drawing/2014/main" id="{F197DFDF-A5BD-104E-95F1-9F0EA32F55FD}"/>
                </a:ext>
              </a:extLst>
            </p:cNvPr>
            <p:cNvSpPr/>
            <p:nvPr/>
          </p:nvSpPr>
          <p:spPr>
            <a:xfrm>
              <a:off x="673721" y="3140380"/>
              <a:ext cx="45720" cy="46990"/>
            </a:xfrm>
            <a:custGeom>
              <a:avLst/>
              <a:gdLst/>
              <a:ahLst/>
              <a:cxnLst/>
              <a:rect l="l" t="t" r="r" b="b"/>
              <a:pathLst>
                <a:path w="45720" h="46989">
                  <a:moveTo>
                    <a:pt x="22606" y="0"/>
                  </a:moveTo>
                  <a:lnTo>
                    <a:pt x="13812" y="1829"/>
                  </a:lnTo>
                  <a:lnTo>
                    <a:pt x="6626" y="6815"/>
                  </a:lnTo>
                  <a:lnTo>
                    <a:pt x="1778" y="14203"/>
                  </a:lnTo>
                  <a:lnTo>
                    <a:pt x="0" y="23241"/>
                  </a:lnTo>
                  <a:lnTo>
                    <a:pt x="1778" y="32278"/>
                  </a:lnTo>
                  <a:lnTo>
                    <a:pt x="6626" y="39666"/>
                  </a:lnTo>
                  <a:lnTo>
                    <a:pt x="13812" y="44652"/>
                  </a:lnTo>
                  <a:lnTo>
                    <a:pt x="22606" y="46482"/>
                  </a:lnTo>
                  <a:lnTo>
                    <a:pt x="31399" y="44652"/>
                  </a:lnTo>
                  <a:lnTo>
                    <a:pt x="38585" y="39666"/>
                  </a:lnTo>
                  <a:lnTo>
                    <a:pt x="42338" y="33947"/>
                  </a:lnTo>
                  <a:lnTo>
                    <a:pt x="16865" y="33947"/>
                  </a:lnTo>
                  <a:lnTo>
                    <a:pt x="12192" y="29146"/>
                  </a:lnTo>
                  <a:lnTo>
                    <a:pt x="12192" y="17335"/>
                  </a:lnTo>
                  <a:lnTo>
                    <a:pt x="16865" y="12534"/>
                  </a:lnTo>
                  <a:lnTo>
                    <a:pt x="42338" y="12534"/>
                  </a:lnTo>
                  <a:lnTo>
                    <a:pt x="38585" y="6815"/>
                  </a:lnTo>
                  <a:lnTo>
                    <a:pt x="31399" y="1829"/>
                  </a:lnTo>
                  <a:lnTo>
                    <a:pt x="22606" y="0"/>
                  </a:lnTo>
                  <a:close/>
                </a:path>
                <a:path w="45720" h="46989">
                  <a:moveTo>
                    <a:pt x="42338" y="12534"/>
                  </a:moveTo>
                  <a:lnTo>
                    <a:pt x="28346" y="12534"/>
                  </a:lnTo>
                  <a:lnTo>
                    <a:pt x="33020" y="17335"/>
                  </a:lnTo>
                  <a:lnTo>
                    <a:pt x="33020" y="29146"/>
                  </a:lnTo>
                  <a:lnTo>
                    <a:pt x="28346" y="33947"/>
                  </a:lnTo>
                  <a:lnTo>
                    <a:pt x="42338" y="33947"/>
                  </a:lnTo>
                  <a:lnTo>
                    <a:pt x="43433" y="32278"/>
                  </a:lnTo>
                  <a:lnTo>
                    <a:pt x="45212" y="23241"/>
                  </a:lnTo>
                  <a:lnTo>
                    <a:pt x="43433" y="14203"/>
                  </a:lnTo>
                  <a:lnTo>
                    <a:pt x="42338" y="12534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59">
              <a:extLst>
                <a:ext uri="{FF2B5EF4-FFF2-40B4-BE49-F238E27FC236}">
                  <a16:creationId xmlns:a16="http://schemas.microsoft.com/office/drawing/2014/main" id="{0FD953DD-9B48-8748-AB17-1B45A6BD0DAE}"/>
                </a:ext>
              </a:extLst>
            </p:cNvPr>
            <p:cNvSpPr/>
            <p:nvPr/>
          </p:nvSpPr>
          <p:spPr>
            <a:xfrm>
              <a:off x="371313" y="2984886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219" y="0"/>
                  </a:lnTo>
                </a:path>
              </a:pathLst>
            </a:custGeom>
            <a:ln w="12534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60">
              <a:extLst>
                <a:ext uri="{FF2B5EF4-FFF2-40B4-BE49-F238E27FC236}">
                  <a16:creationId xmlns:a16="http://schemas.microsoft.com/office/drawing/2014/main" id="{DFCF2F89-BAD7-3542-BAB3-55ADB30AE164}"/>
                </a:ext>
              </a:extLst>
            </p:cNvPr>
            <p:cNvSpPr/>
            <p:nvPr/>
          </p:nvSpPr>
          <p:spPr>
            <a:xfrm>
              <a:off x="260250" y="3132882"/>
              <a:ext cx="241109" cy="2478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61">
              <a:extLst>
                <a:ext uri="{FF2B5EF4-FFF2-40B4-BE49-F238E27FC236}">
                  <a16:creationId xmlns:a16="http://schemas.microsoft.com/office/drawing/2014/main" id="{0683BE33-6C93-F64F-8DF8-06AE0E9481D1}"/>
                </a:ext>
              </a:extLst>
            </p:cNvPr>
            <p:cNvSpPr txBox="1"/>
            <p:nvPr/>
          </p:nvSpPr>
          <p:spPr>
            <a:xfrm>
              <a:off x="310512" y="3148670"/>
              <a:ext cx="148590" cy="16764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30"/>
                </a:spcBef>
              </a:pPr>
              <a:r>
                <a:rPr sz="900" b="1" spc="-90" dirty="0">
                  <a:solidFill>
                    <a:srgbClr val="CCDA00"/>
                  </a:solidFill>
                  <a:latin typeface="Arial"/>
                  <a:cs typeface="Arial"/>
                </a:rPr>
                <a:t>R</a:t>
              </a:r>
              <a:r>
                <a:rPr sz="1350" b="1" baseline="-15432" dirty="0">
                  <a:solidFill>
                    <a:srgbClr val="CCDA00"/>
                  </a:solidFill>
                  <a:latin typeface="Arial"/>
                  <a:cs typeface="Arial"/>
                </a:rPr>
                <a:t>x</a:t>
              </a:r>
              <a:endParaRPr sz="1350" baseline="-15432">
                <a:latin typeface="Arial"/>
                <a:cs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CFDE048-6FEF-A740-BEBF-7B18909B9D7B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75" name="object 21">
              <a:extLst>
                <a:ext uri="{FF2B5EF4-FFF2-40B4-BE49-F238E27FC236}">
                  <a16:creationId xmlns:a16="http://schemas.microsoft.com/office/drawing/2014/main" id="{73139F65-722E-2C4F-AA74-298F8968011B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76" name="object 22">
              <a:extLst>
                <a:ext uri="{FF2B5EF4-FFF2-40B4-BE49-F238E27FC236}">
                  <a16:creationId xmlns:a16="http://schemas.microsoft.com/office/drawing/2014/main" id="{1EE95C09-7477-9440-8DE5-73B7A1C259C4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3">
              <a:extLst>
                <a:ext uri="{FF2B5EF4-FFF2-40B4-BE49-F238E27FC236}">
                  <a16:creationId xmlns:a16="http://schemas.microsoft.com/office/drawing/2014/main" id="{93F36867-E403-4243-B5E6-EFAB8CC98862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Rectangle 102">
            <a:hlinkClick r:id="rId10" action="ppaction://hlinksldjump"/>
            <a:extLst>
              <a:ext uri="{FF2B5EF4-FFF2-40B4-BE49-F238E27FC236}">
                <a16:creationId xmlns:a16="http://schemas.microsoft.com/office/drawing/2014/main" id="{E64AD064-86E5-724F-AD17-772419366406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hlinkClick r:id="rId11" action="ppaction://hlinksldjump"/>
            <a:extLst>
              <a:ext uri="{FF2B5EF4-FFF2-40B4-BE49-F238E27FC236}">
                <a16:creationId xmlns:a16="http://schemas.microsoft.com/office/drawing/2014/main" id="{BFF9FEDC-B7FD-5042-BF2E-E1F8794C0DD4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hlinkClick r:id="rId12" action="ppaction://hlinksldjump"/>
            <a:extLst>
              <a:ext uri="{FF2B5EF4-FFF2-40B4-BE49-F238E27FC236}">
                <a16:creationId xmlns:a16="http://schemas.microsoft.com/office/drawing/2014/main" id="{3B439648-C205-2C44-AB4E-FDA4E0FD82A2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hlinkClick r:id="rId13" action="ppaction://hlinksldjump"/>
            <a:extLst>
              <a:ext uri="{FF2B5EF4-FFF2-40B4-BE49-F238E27FC236}">
                <a16:creationId xmlns:a16="http://schemas.microsoft.com/office/drawing/2014/main" id="{979AAF90-7FB9-C842-A506-319A77C40603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own Arrow 10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9C31882-6A1F-F443-A676-C13471BE4E65}"/>
              </a:ext>
            </a:extLst>
          </p:cNvPr>
          <p:cNvSpPr/>
          <p:nvPr/>
        </p:nvSpPr>
        <p:spPr>
          <a:xfrm rot="5400000">
            <a:off x="376831" y="6876707"/>
            <a:ext cx="249054" cy="502807"/>
          </a:xfrm>
          <a:prstGeom prst="downArrow">
            <a:avLst/>
          </a:prstGeom>
          <a:solidFill>
            <a:srgbClr val="CC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>
            <a:hlinkClick r:id="rId14" action="ppaction://hlinksldjump"/>
            <a:extLst>
              <a:ext uri="{FF2B5EF4-FFF2-40B4-BE49-F238E27FC236}">
                <a16:creationId xmlns:a16="http://schemas.microsoft.com/office/drawing/2014/main" id="{DE25CA89-29EC-7546-BABB-C1CC38FC8A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sp>
        <p:nvSpPr>
          <p:cNvPr id="108" name="object 29">
            <a:extLst>
              <a:ext uri="{FF2B5EF4-FFF2-40B4-BE49-F238E27FC236}">
                <a16:creationId xmlns:a16="http://schemas.microsoft.com/office/drawing/2014/main" id="{A409EC5D-A73D-0447-8E07-F95AA8874F6D}"/>
              </a:ext>
            </a:extLst>
          </p:cNvPr>
          <p:cNvSpPr/>
          <p:nvPr/>
        </p:nvSpPr>
        <p:spPr>
          <a:xfrm>
            <a:off x="68643" y="2627250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98786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DC9C3E46-909A-9345-A540-65C5D23989F3}"/>
              </a:ext>
            </a:extLst>
          </p:cNvPr>
          <p:cNvSpPr/>
          <p:nvPr/>
        </p:nvSpPr>
        <p:spPr>
          <a:xfrm>
            <a:off x="0" y="1620652"/>
            <a:ext cx="1056640" cy="1012825"/>
          </a:xfrm>
          <a:custGeom>
            <a:avLst/>
            <a:gdLst/>
            <a:ahLst/>
            <a:cxnLst/>
            <a:rect l="l" t="t" r="r" b="b"/>
            <a:pathLst>
              <a:path w="1056640" h="1012825">
                <a:moveTo>
                  <a:pt x="904113" y="0"/>
                </a:moveTo>
                <a:lnTo>
                  <a:pt x="0" y="0"/>
                </a:lnTo>
                <a:lnTo>
                  <a:pt x="0" y="1012825"/>
                </a:lnTo>
                <a:lnTo>
                  <a:pt x="1056513" y="1012825"/>
                </a:lnTo>
                <a:lnTo>
                  <a:pt x="1056513" y="152400"/>
                </a:lnTo>
                <a:lnTo>
                  <a:pt x="1054131" y="64293"/>
                </a:lnTo>
                <a:lnTo>
                  <a:pt x="1037463" y="19050"/>
                </a:lnTo>
                <a:lnTo>
                  <a:pt x="992219" y="2381"/>
                </a:lnTo>
                <a:lnTo>
                  <a:pt x="904113" y="0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Rectangle 110">
            <a:hlinkClick r:id="rId16" action="ppaction://hlinksldjump"/>
            <a:extLst>
              <a:ext uri="{FF2B5EF4-FFF2-40B4-BE49-F238E27FC236}">
                <a16:creationId xmlns:a16="http://schemas.microsoft.com/office/drawing/2014/main" id="{4F890E0E-E3B7-3748-9E0E-F99ED656059D}"/>
              </a:ext>
            </a:extLst>
          </p:cNvPr>
          <p:cNvSpPr/>
          <p:nvPr/>
        </p:nvSpPr>
        <p:spPr>
          <a:xfrm>
            <a:off x="-16471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CC9C6359-FBE4-0145-9BA6-6E6D7AECF1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113" y="1860161"/>
            <a:ext cx="614842" cy="560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25">
            <a:extLst>
              <a:ext uri="{FF2B5EF4-FFF2-40B4-BE49-F238E27FC236}">
                <a16:creationId xmlns:a16="http://schemas.microsoft.com/office/drawing/2014/main" id="{529EE2A0-5078-7849-BDCE-1340992A69F0}"/>
              </a:ext>
            </a:extLst>
          </p:cNvPr>
          <p:cNvSpPr/>
          <p:nvPr/>
        </p:nvSpPr>
        <p:spPr>
          <a:xfrm>
            <a:off x="0" y="1620645"/>
            <a:ext cx="1056640" cy="4988560"/>
          </a:xfrm>
          <a:custGeom>
            <a:avLst/>
            <a:gdLst/>
            <a:ahLst/>
            <a:cxnLst/>
            <a:rect l="l" t="t" r="r" b="b"/>
            <a:pathLst>
              <a:path w="1056640" h="4988559">
                <a:moveTo>
                  <a:pt x="904111" y="0"/>
                </a:moveTo>
                <a:lnTo>
                  <a:pt x="152398" y="0"/>
                </a:lnTo>
                <a:lnTo>
                  <a:pt x="64186" y="2381"/>
                </a:lnTo>
                <a:lnTo>
                  <a:pt x="18247" y="19032"/>
                </a:lnTo>
                <a:lnTo>
                  <a:pt x="0" y="63442"/>
                </a:lnTo>
                <a:lnTo>
                  <a:pt x="0" y="4988306"/>
                </a:lnTo>
                <a:lnTo>
                  <a:pt x="895348" y="4988306"/>
                </a:lnTo>
                <a:lnTo>
                  <a:pt x="983459" y="4985924"/>
                </a:lnTo>
                <a:lnTo>
                  <a:pt x="1028732" y="4969256"/>
                </a:lnTo>
                <a:lnTo>
                  <a:pt x="1045479" y="4924012"/>
                </a:lnTo>
                <a:lnTo>
                  <a:pt x="1048015" y="4835906"/>
                </a:lnTo>
                <a:lnTo>
                  <a:pt x="1056245" y="152400"/>
                </a:lnTo>
                <a:lnTo>
                  <a:pt x="1054017" y="64293"/>
                </a:lnTo>
                <a:lnTo>
                  <a:pt x="1037428" y="19050"/>
                </a:lnTo>
                <a:lnTo>
                  <a:pt x="992213" y="2381"/>
                </a:lnTo>
                <a:lnTo>
                  <a:pt x="904111" y="0"/>
                </a:lnTo>
                <a:close/>
              </a:path>
            </a:pathLst>
          </a:custGeom>
          <a:solidFill>
            <a:srgbClr val="FFFFFF"/>
          </a:solidFill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0692" y="2532895"/>
            <a:ext cx="3807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SERVICES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 </a:t>
            </a:r>
            <a:r>
              <a:rPr sz="2000" b="1" spc="-30" dirty="0">
                <a:solidFill>
                  <a:srgbClr val="00253D"/>
                </a:solidFill>
                <a:latin typeface="Arial"/>
                <a:cs typeface="Arial"/>
              </a:rPr>
              <a:t>SET </a:t>
            </a:r>
            <a:r>
              <a:rPr sz="2000" b="1" spc="-25" dirty="0">
                <a:solidFill>
                  <a:srgbClr val="00253D"/>
                </a:solidFill>
                <a:latin typeface="Arial"/>
                <a:cs typeface="Arial"/>
              </a:rPr>
              <a:t>US</a:t>
            </a:r>
            <a:r>
              <a:rPr sz="2000" b="1" spc="-32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5" dirty="0">
                <a:solidFill>
                  <a:srgbClr val="00253D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0691" y="3098045"/>
            <a:ext cx="960170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Enrollment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Eligibility and coverage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Benefit verification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Prior authorization and appeal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Multi-channel pharmacy solutions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 Personalized case management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Affordability  </a:t>
            </a:r>
            <a:r>
              <a:rPr lang="en-US" sz="2400" b="1" dirty="0">
                <a:solidFill>
                  <a:srgbClr val="CCDA00"/>
                </a:solidFill>
                <a:latin typeface="Arial"/>
                <a:cs typeface="Arial"/>
              </a:rPr>
              <a:t>/</a:t>
            </a:r>
            <a:r>
              <a:rPr lang="en-US" sz="2000" b="1" dirty="0">
                <a:solidFill>
                  <a:srgbClr val="CCDA00"/>
                </a:solidFill>
                <a:latin typeface="Arial"/>
                <a:cs typeface="Arial"/>
              </a:rPr>
              <a:t> 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Field reimbursement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0692" y="4586394"/>
            <a:ext cx="9449308" cy="136319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b="1" spc="-40" dirty="0">
                <a:solidFill>
                  <a:srgbClr val="00253D"/>
                </a:solidFill>
                <a:latin typeface="Arial"/>
                <a:cs typeface="Arial"/>
              </a:rPr>
              <a:t>BENEFITS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THAT</a:t>
            </a:r>
            <a:r>
              <a:rPr sz="2000" b="1" spc="-13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253D"/>
                </a:solidFill>
                <a:latin typeface="Arial"/>
                <a:cs typeface="Arial"/>
              </a:rPr>
              <a:t>MATTER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1100"/>
              </a:spcBef>
              <a:tabLst>
                <a:tab pos="2962910" algn="l"/>
              </a:tabLst>
            </a:pP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Reduce abandonment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253D"/>
                </a:solidFill>
                <a:latin typeface="Arial"/>
                <a:cs typeface="Arial"/>
              </a:rPr>
              <a:t>Speed to coverage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 </a:t>
            </a:r>
            <a:r>
              <a:rPr sz="4500" b="1" baseline="-7407" dirty="0">
                <a:solidFill>
                  <a:srgbClr val="CCDA00"/>
                </a:solidFill>
                <a:latin typeface="Arial"/>
                <a:cs typeface="Arial"/>
              </a:rPr>
              <a:t>+</a:t>
            </a:r>
            <a:r>
              <a:rPr lang="en-US" sz="4500" b="1" baseline="-7407" dirty="0">
                <a:solidFill>
                  <a:srgbClr val="CCDA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253D"/>
                </a:solidFill>
                <a:latin typeface="Arial"/>
                <a:cs typeface="Arial"/>
              </a:rPr>
              <a:t>Comprehensive results</a:t>
            </a: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962910" algn="l"/>
              </a:tabLst>
            </a:pPr>
            <a:endParaRPr sz="2000" baseline="-7407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1347" y="305720"/>
            <a:ext cx="951230" cy="594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40"/>
              </a:spcBef>
            </a:pPr>
            <a:r>
              <a:rPr sz="1900" dirty="0">
                <a:solidFill>
                  <a:srgbClr val="CCDA00"/>
                </a:solidFill>
                <a:latin typeface="Arial"/>
                <a:cs typeface="Arial"/>
              </a:rPr>
              <a:t>Access  Services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5615049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634110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10565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629087"/>
            <a:ext cx="1056640" cy="0"/>
          </a:xfrm>
          <a:custGeom>
            <a:avLst/>
            <a:gdLst/>
            <a:ahLst/>
            <a:cxnLst/>
            <a:rect l="l" t="t" r="r" b="b"/>
            <a:pathLst>
              <a:path w="1056640">
                <a:moveTo>
                  <a:pt x="0" y="0"/>
                </a:moveTo>
                <a:lnTo>
                  <a:pt x="1056513" y="0"/>
                </a:lnTo>
              </a:path>
            </a:pathLst>
          </a:custGeom>
          <a:ln w="3175">
            <a:solidFill>
              <a:srgbClr val="CCD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B830E-882C-8546-A242-16B73FADE8DD}"/>
              </a:ext>
            </a:extLst>
          </p:cNvPr>
          <p:cNvGrpSpPr/>
          <p:nvPr/>
        </p:nvGrpSpPr>
        <p:grpSpPr>
          <a:xfrm>
            <a:off x="227060" y="1865378"/>
            <a:ext cx="602397" cy="549247"/>
            <a:chOff x="227060" y="1865378"/>
            <a:chExt cx="602397" cy="549247"/>
          </a:xfrm>
        </p:grpSpPr>
        <p:sp>
          <p:nvSpPr>
            <p:cNvPr id="30" name="object 30"/>
            <p:cNvSpPr/>
            <p:nvPr/>
          </p:nvSpPr>
          <p:spPr>
            <a:xfrm>
              <a:off x="227060" y="2074025"/>
              <a:ext cx="132488" cy="93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6963" y="2074025"/>
              <a:ext cx="132494" cy="93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272" y="2234336"/>
              <a:ext cx="98940" cy="995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2297" y="1907951"/>
              <a:ext cx="98944" cy="99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671" y="2234982"/>
              <a:ext cx="99570" cy="98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269" y="1907951"/>
              <a:ext cx="99580" cy="989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0701" y="1865378"/>
              <a:ext cx="116179" cy="1264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3730" y="2090762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53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792" y="2090775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240"/>
                  </a:lnTo>
                </a:path>
              </a:pathLst>
            </a:custGeom>
            <a:ln w="15798">
              <a:solidFill>
                <a:srgbClr val="CCD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896" y="2002691"/>
              <a:ext cx="217749" cy="4113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0" y="2614663"/>
            <a:ext cx="1056640" cy="1013460"/>
          </a:xfrm>
          <a:custGeom>
            <a:avLst/>
            <a:gdLst/>
            <a:ahLst/>
            <a:cxnLst/>
            <a:rect l="l" t="t" r="r" b="b"/>
            <a:pathLst>
              <a:path w="1056640" h="1013460">
                <a:moveTo>
                  <a:pt x="0" y="1012837"/>
                </a:moveTo>
                <a:lnTo>
                  <a:pt x="1056513" y="1012837"/>
                </a:lnTo>
                <a:lnTo>
                  <a:pt x="1056513" y="0"/>
                </a:lnTo>
                <a:lnTo>
                  <a:pt x="0" y="0"/>
                </a:lnTo>
                <a:lnTo>
                  <a:pt x="0" y="1012837"/>
                </a:lnTo>
                <a:close/>
              </a:path>
            </a:pathLst>
          </a:custGeom>
          <a:solidFill>
            <a:srgbClr val="CCD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38863" y="0"/>
            <a:ext cx="4791536" cy="3931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2509" y="4830038"/>
            <a:ext cx="585406" cy="5661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1A0CDAC-6F3F-9B46-BE18-330BFC5832ED}"/>
              </a:ext>
            </a:extLst>
          </p:cNvPr>
          <p:cNvGrpSpPr/>
          <p:nvPr/>
        </p:nvGrpSpPr>
        <p:grpSpPr>
          <a:xfrm>
            <a:off x="275126" y="5834872"/>
            <a:ext cx="460652" cy="563973"/>
            <a:chOff x="275126" y="5834872"/>
            <a:chExt cx="460652" cy="563973"/>
          </a:xfrm>
        </p:grpSpPr>
        <p:sp>
          <p:nvSpPr>
            <p:cNvPr id="51" name="object 51"/>
            <p:cNvSpPr/>
            <p:nvPr/>
          </p:nvSpPr>
          <p:spPr>
            <a:xfrm>
              <a:off x="275126" y="6145188"/>
              <a:ext cx="238099" cy="2531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2888" y="6156910"/>
              <a:ext cx="262890" cy="241935"/>
            </a:xfrm>
            <a:custGeom>
              <a:avLst/>
              <a:gdLst/>
              <a:ahLst/>
              <a:cxnLst/>
              <a:rect l="l" t="t" r="r" b="b"/>
              <a:pathLst>
                <a:path w="262890" h="241935">
                  <a:moveTo>
                    <a:pt x="8877" y="60007"/>
                  </a:moveTo>
                  <a:lnTo>
                    <a:pt x="1689" y="63017"/>
                  </a:lnTo>
                  <a:lnTo>
                    <a:pt x="0" y="67157"/>
                  </a:lnTo>
                  <a:lnTo>
                    <a:pt x="72351" y="239331"/>
                  </a:lnTo>
                  <a:lnTo>
                    <a:pt x="74320" y="240918"/>
                  </a:lnTo>
                  <a:lnTo>
                    <a:pt x="77089" y="241426"/>
                  </a:lnTo>
                  <a:lnTo>
                    <a:pt x="77508" y="241465"/>
                  </a:lnTo>
                  <a:lnTo>
                    <a:pt x="79844" y="241465"/>
                  </a:lnTo>
                  <a:lnTo>
                    <a:pt x="81686" y="240690"/>
                  </a:lnTo>
                  <a:lnTo>
                    <a:pt x="83045" y="239293"/>
                  </a:lnTo>
                  <a:lnTo>
                    <a:pt x="99810" y="221767"/>
                  </a:lnTo>
                  <a:lnTo>
                    <a:pt x="80276" y="221767"/>
                  </a:lnTo>
                  <a:lnTo>
                    <a:pt x="13017" y="61696"/>
                  </a:lnTo>
                  <a:lnTo>
                    <a:pt x="8877" y="60007"/>
                  </a:lnTo>
                  <a:close/>
                </a:path>
                <a:path w="262890" h="241935">
                  <a:moveTo>
                    <a:pt x="148590" y="151612"/>
                  </a:moveTo>
                  <a:lnTo>
                    <a:pt x="146596" y="152438"/>
                  </a:lnTo>
                  <a:lnTo>
                    <a:pt x="80276" y="221767"/>
                  </a:lnTo>
                  <a:lnTo>
                    <a:pt x="99810" y="221767"/>
                  </a:lnTo>
                  <a:lnTo>
                    <a:pt x="153263" y="165887"/>
                  </a:lnTo>
                  <a:lnTo>
                    <a:pt x="260477" y="165887"/>
                  </a:lnTo>
                  <a:lnTo>
                    <a:pt x="262166" y="163410"/>
                  </a:lnTo>
                  <a:lnTo>
                    <a:pt x="262420" y="160883"/>
                  </a:lnTo>
                  <a:lnTo>
                    <a:pt x="259560" y="154076"/>
                  </a:lnTo>
                  <a:lnTo>
                    <a:pt x="244259" y="154076"/>
                  </a:lnTo>
                  <a:lnTo>
                    <a:pt x="150507" y="151701"/>
                  </a:lnTo>
                  <a:lnTo>
                    <a:pt x="148590" y="151612"/>
                  </a:lnTo>
                  <a:close/>
                </a:path>
                <a:path w="262890" h="241935">
                  <a:moveTo>
                    <a:pt x="260477" y="165887"/>
                  </a:moveTo>
                  <a:lnTo>
                    <a:pt x="153263" y="165887"/>
                  </a:lnTo>
                  <a:lnTo>
                    <a:pt x="257251" y="168503"/>
                  </a:lnTo>
                  <a:lnTo>
                    <a:pt x="259473" y="167360"/>
                  </a:lnTo>
                  <a:lnTo>
                    <a:pt x="260477" y="165887"/>
                  </a:lnTo>
                  <a:close/>
                </a:path>
                <a:path w="262890" h="241935">
                  <a:moveTo>
                    <a:pt x="191389" y="0"/>
                  </a:moveTo>
                  <a:lnTo>
                    <a:pt x="184200" y="3009"/>
                  </a:lnTo>
                  <a:lnTo>
                    <a:pt x="182511" y="7137"/>
                  </a:lnTo>
                  <a:lnTo>
                    <a:pt x="244259" y="154076"/>
                  </a:lnTo>
                  <a:lnTo>
                    <a:pt x="259560" y="154076"/>
                  </a:lnTo>
                  <a:lnTo>
                    <a:pt x="195529" y="1676"/>
                  </a:lnTo>
                  <a:lnTo>
                    <a:pt x="191389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6939" y="5834872"/>
              <a:ext cx="417195" cy="400050"/>
            </a:xfrm>
            <a:custGeom>
              <a:avLst/>
              <a:gdLst/>
              <a:ahLst/>
              <a:cxnLst/>
              <a:rect l="l" t="t" r="r" b="b"/>
              <a:pathLst>
                <a:path w="417195" h="400050">
                  <a:moveTo>
                    <a:pt x="153851" y="0"/>
                  </a:moveTo>
                  <a:lnTo>
                    <a:pt x="119792" y="20319"/>
                  </a:lnTo>
                  <a:lnTo>
                    <a:pt x="113296" y="29209"/>
                  </a:lnTo>
                  <a:lnTo>
                    <a:pt x="102819" y="43179"/>
                  </a:lnTo>
                  <a:lnTo>
                    <a:pt x="91084" y="50799"/>
                  </a:lnTo>
                  <a:lnTo>
                    <a:pt x="64857" y="60959"/>
                  </a:lnTo>
                  <a:lnTo>
                    <a:pt x="55421" y="64769"/>
                  </a:lnTo>
                  <a:lnTo>
                    <a:pt x="32445" y="96519"/>
                  </a:lnTo>
                  <a:lnTo>
                    <a:pt x="30365" y="134619"/>
                  </a:lnTo>
                  <a:lnTo>
                    <a:pt x="25895" y="148589"/>
                  </a:lnTo>
                  <a:lnTo>
                    <a:pt x="1416" y="190499"/>
                  </a:lnTo>
                  <a:lnTo>
                    <a:pt x="0" y="200659"/>
                  </a:lnTo>
                  <a:lnTo>
                    <a:pt x="1416" y="210819"/>
                  </a:lnTo>
                  <a:lnTo>
                    <a:pt x="5132" y="220979"/>
                  </a:lnTo>
                  <a:lnTo>
                    <a:pt x="10345" y="229869"/>
                  </a:lnTo>
                  <a:lnTo>
                    <a:pt x="16256" y="238759"/>
                  </a:lnTo>
                  <a:lnTo>
                    <a:pt x="25895" y="252729"/>
                  </a:lnTo>
                  <a:lnTo>
                    <a:pt x="30365" y="266699"/>
                  </a:lnTo>
                  <a:lnTo>
                    <a:pt x="32445" y="304799"/>
                  </a:lnTo>
                  <a:lnTo>
                    <a:pt x="55421" y="336549"/>
                  </a:lnTo>
                  <a:lnTo>
                    <a:pt x="91084" y="349249"/>
                  </a:lnTo>
                  <a:lnTo>
                    <a:pt x="102819" y="358139"/>
                  </a:lnTo>
                  <a:lnTo>
                    <a:pt x="134765" y="394969"/>
                  </a:lnTo>
                  <a:lnTo>
                    <a:pt x="147980" y="400049"/>
                  </a:lnTo>
                  <a:lnTo>
                    <a:pt x="162888" y="400049"/>
                  </a:lnTo>
                  <a:lnTo>
                    <a:pt x="176801" y="397509"/>
                  </a:lnTo>
                  <a:lnTo>
                    <a:pt x="183705" y="394969"/>
                  </a:lnTo>
                  <a:lnTo>
                    <a:pt x="200812" y="389889"/>
                  </a:lnTo>
                  <a:lnTo>
                    <a:pt x="287555" y="389889"/>
                  </a:lnTo>
                  <a:lnTo>
                    <a:pt x="290207" y="387349"/>
                  </a:lnTo>
                  <a:lnTo>
                    <a:pt x="291378" y="386079"/>
                  </a:lnTo>
                  <a:lnTo>
                    <a:pt x="148424" y="386079"/>
                  </a:lnTo>
                  <a:lnTo>
                    <a:pt x="141816" y="382269"/>
                  </a:lnTo>
                  <a:lnTo>
                    <a:pt x="135789" y="377189"/>
                  </a:lnTo>
                  <a:lnTo>
                    <a:pt x="130099" y="370839"/>
                  </a:lnTo>
                  <a:lnTo>
                    <a:pt x="124498" y="363219"/>
                  </a:lnTo>
                  <a:lnTo>
                    <a:pt x="120117" y="358139"/>
                  </a:lnTo>
                  <a:lnTo>
                    <a:pt x="79387" y="330199"/>
                  </a:lnTo>
                  <a:lnTo>
                    <a:pt x="70902" y="327659"/>
                  </a:lnTo>
                  <a:lnTo>
                    <a:pt x="63090" y="323849"/>
                  </a:lnTo>
                  <a:lnTo>
                    <a:pt x="44970" y="283209"/>
                  </a:lnTo>
                  <a:lnTo>
                    <a:pt x="44717" y="275589"/>
                  </a:lnTo>
                  <a:lnTo>
                    <a:pt x="44215" y="269239"/>
                  </a:lnTo>
                  <a:lnTo>
                    <a:pt x="22737" y="223519"/>
                  </a:lnTo>
                  <a:lnTo>
                    <a:pt x="18341" y="215899"/>
                  </a:lnTo>
                  <a:lnTo>
                    <a:pt x="15274" y="208279"/>
                  </a:lnTo>
                  <a:lnTo>
                    <a:pt x="14122" y="200659"/>
                  </a:lnTo>
                  <a:lnTo>
                    <a:pt x="15274" y="193039"/>
                  </a:lnTo>
                  <a:lnTo>
                    <a:pt x="18341" y="185419"/>
                  </a:lnTo>
                  <a:lnTo>
                    <a:pt x="22737" y="177799"/>
                  </a:lnTo>
                  <a:lnTo>
                    <a:pt x="27876" y="170179"/>
                  </a:lnTo>
                  <a:lnTo>
                    <a:pt x="31846" y="165099"/>
                  </a:lnTo>
                  <a:lnTo>
                    <a:pt x="35615" y="158749"/>
                  </a:lnTo>
                  <a:lnTo>
                    <a:pt x="45314" y="109219"/>
                  </a:lnTo>
                  <a:lnTo>
                    <a:pt x="46143" y="100329"/>
                  </a:lnTo>
                  <a:lnTo>
                    <a:pt x="79387" y="71119"/>
                  </a:lnTo>
                  <a:lnTo>
                    <a:pt x="86175" y="68579"/>
                  </a:lnTo>
                  <a:lnTo>
                    <a:pt x="92886" y="64769"/>
                  </a:lnTo>
                  <a:lnTo>
                    <a:pt x="99327" y="62229"/>
                  </a:lnTo>
                  <a:lnTo>
                    <a:pt x="105308" y="58419"/>
                  </a:lnTo>
                  <a:lnTo>
                    <a:pt x="110646" y="54609"/>
                  </a:lnTo>
                  <a:lnTo>
                    <a:pt x="115541" y="48259"/>
                  </a:lnTo>
                  <a:lnTo>
                    <a:pt x="120117" y="43179"/>
                  </a:lnTo>
                  <a:lnTo>
                    <a:pt x="124498" y="38099"/>
                  </a:lnTo>
                  <a:lnTo>
                    <a:pt x="130099" y="30479"/>
                  </a:lnTo>
                  <a:lnTo>
                    <a:pt x="135789" y="24129"/>
                  </a:lnTo>
                  <a:lnTo>
                    <a:pt x="141816" y="19049"/>
                  </a:lnTo>
                  <a:lnTo>
                    <a:pt x="148424" y="15239"/>
                  </a:lnTo>
                  <a:lnTo>
                    <a:pt x="150787" y="15239"/>
                  </a:lnTo>
                  <a:lnTo>
                    <a:pt x="153314" y="13969"/>
                  </a:lnTo>
                  <a:lnTo>
                    <a:pt x="291375" y="13969"/>
                  </a:lnTo>
                  <a:lnTo>
                    <a:pt x="290206" y="12699"/>
                  </a:lnTo>
                  <a:lnTo>
                    <a:pt x="288615" y="11429"/>
                  </a:lnTo>
                  <a:lnTo>
                    <a:pt x="200812" y="11429"/>
                  </a:lnTo>
                  <a:lnTo>
                    <a:pt x="183705" y="6349"/>
                  </a:lnTo>
                  <a:lnTo>
                    <a:pt x="173779" y="2539"/>
                  </a:lnTo>
                  <a:lnTo>
                    <a:pt x="153851" y="0"/>
                  </a:lnTo>
                  <a:close/>
                </a:path>
                <a:path w="417195" h="400050">
                  <a:moveTo>
                    <a:pt x="287555" y="389889"/>
                  </a:moveTo>
                  <a:lnTo>
                    <a:pt x="216217" y="389889"/>
                  </a:lnTo>
                  <a:lnTo>
                    <a:pt x="233324" y="394969"/>
                  </a:lnTo>
                  <a:lnTo>
                    <a:pt x="253226" y="400049"/>
                  </a:lnTo>
                  <a:lnTo>
                    <a:pt x="263165" y="400049"/>
                  </a:lnTo>
                  <a:lnTo>
                    <a:pt x="272948" y="398779"/>
                  </a:lnTo>
                  <a:lnTo>
                    <a:pt x="282251" y="394969"/>
                  </a:lnTo>
                  <a:lnTo>
                    <a:pt x="287555" y="389889"/>
                  </a:lnTo>
                  <a:close/>
                </a:path>
                <a:path w="417195" h="400050">
                  <a:moveTo>
                    <a:pt x="208508" y="375919"/>
                  </a:moveTo>
                  <a:lnTo>
                    <a:pt x="186814" y="379729"/>
                  </a:lnTo>
                  <a:lnTo>
                    <a:pt x="171184" y="383539"/>
                  </a:lnTo>
                  <a:lnTo>
                    <a:pt x="163020" y="386079"/>
                  </a:lnTo>
                  <a:lnTo>
                    <a:pt x="254012" y="386079"/>
                  </a:lnTo>
                  <a:lnTo>
                    <a:pt x="245845" y="383539"/>
                  </a:lnTo>
                  <a:lnTo>
                    <a:pt x="230209" y="379729"/>
                  </a:lnTo>
                  <a:lnTo>
                    <a:pt x="208508" y="375919"/>
                  </a:lnTo>
                  <a:close/>
                </a:path>
                <a:path w="417195" h="400050">
                  <a:moveTo>
                    <a:pt x="291375" y="13969"/>
                  </a:moveTo>
                  <a:lnTo>
                    <a:pt x="261645" y="13969"/>
                  </a:lnTo>
                  <a:lnTo>
                    <a:pt x="268605" y="15239"/>
                  </a:lnTo>
                  <a:lnTo>
                    <a:pt x="275206" y="19049"/>
                  </a:lnTo>
                  <a:lnTo>
                    <a:pt x="281228" y="24129"/>
                  </a:lnTo>
                  <a:lnTo>
                    <a:pt x="286918" y="30479"/>
                  </a:lnTo>
                  <a:lnTo>
                    <a:pt x="292519" y="38099"/>
                  </a:lnTo>
                  <a:lnTo>
                    <a:pt x="296899" y="43179"/>
                  </a:lnTo>
                  <a:lnTo>
                    <a:pt x="301475" y="48259"/>
                  </a:lnTo>
                  <a:lnTo>
                    <a:pt x="306370" y="54609"/>
                  </a:lnTo>
                  <a:lnTo>
                    <a:pt x="311708" y="58419"/>
                  </a:lnTo>
                  <a:lnTo>
                    <a:pt x="317691" y="62229"/>
                  </a:lnTo>
                  <a:lnTo>
                    <a:pt x="324137" y="64769"/>
                  </a:lnTo>
                  <a:lnTo>
                    <a:pt x="330852" y="68579"/>
                  </a:lnTo>
                  <a:lnTo>
                    <a:pt x="337642" y="71119"/>
                  </a:lnTo>
                  <a:lnTo>
                    <a:pt x="346127" y="73659"/>
                  </a:lnTo>
                  <a:lnTo>
                    <a:pt x="353939" y="77469"/>
                  </a:lnTo>
                  <a:lnTo>
                    <a:pt x="372299" y="124459"/>
                  </a:lnTo>
                  <a:lnTo>
                    <a:pt x="372803" y="132079"/>
                  </a:lnTo>
                  <a:lnTo>
                    <a:pt x="389153" y="170179"/>
                  </a:lnTo>
                  <a:lnTo>
                    <a:pt x="394286" y="177799"/>
                  </a:lnTo>
                  <a:lnTo>
                    <a:pt x="398683" y="185419"/>
                  </a:lnTo>
                  <a:lnTo>
                    <a:pt x="401753" y="193039"/>
                  </a:lnTo>
                  <a:lnTo>
                    <a:pt x="402907" y="200659"/>
                  </a:lnTo>
                  <a:lnTo>
                    <a:pt x="401753" y="208279"/>
                  </a:lnTo>
                  <a:lnTo>
                    <a:pt x="398683" y="215899"/>
                  </a:lnTo>
                  <a:lnTo>
                    <a:pt x="394286" y="223519"/>
                  </a:lnTo>
                  <a:lnTo>
                    <a:pt x="389153" y="231139"/>
                  </a:lnTo>
                  <a:lnTo>
                    <a:pt x="385181" y="236219"/>
                  </a:lnTo>
                  <a:lnTo>
                    <a:pt x="381409" y="242569"/>
                  </a:lnTo>
                  <a:lnTo>
                    <a:pt x="371707" y="292099"/>
                  </a:lnTo>
                  <a:lnTo>
                    <a:pt x="370878" y="300989"/>
                  </a:lnTo>
                  <a:lnTo>
                    <a:pt x="337629" y="330199"/>
                  </a:lnTo>
                  <a:lnTo>
                    <a:pt x="324130" y="335279"/>
                  </a:lnTo>
                  <a:lnTo>
                    <a:pt x="296899" y="358139"/>
                  </a:lnTo>
                  <a:lnTo>
                    <a:pt x="292519" y="363219"/>
                  </a:lnTo>
                  <a:lnTo>
                    <a:pt x="286918" y="370839"/>
                  </a:lnTo>
                  <a:lnTo>
                    <a:pt x="281228" y="377189"/>
                  </a:lnTo>
                  <a:lnTo>
                    <a:pt x="275206" y="382269"/>
                  </a:lnTo>
                  <a:lnTo>
                    <a:pt x="268605" y="386079"/>
                  </a:lnTo>
                  <a:lnTo>
                    <a:pt x="291378" y="386079"/>
                  </a:lnTo>
                  <a:lnTo>
                    <a:pt x="297230" y="379729"/>
                  </a:lnTo>
                  <a:lnTo>
                    <a:pt x="303733" y="372109"/>
                  </a:lnTo>
                  <a:lnTo>
                    <a:pt x="314198" y="358139"/>
                  </a:lnTo>
                  <a:lnTo>
                    <a:pt x="325945" y="349249"/>
                  </a:lnTo>
                  <a:lnTo>
                    <a:pt x="370127" y="330199"/>
                  </a:lnTo>
                  <a:lnTo>
                    <a:pt x="385728" y="294639"/>
                  </a:lnTo>
                  <a:lnTo>
                    <a:pt x="386664" y="266699"/>
                  </a:lnTo>
                  <a:lnTo>
                    <a:pt x="391134" y="252729"/>
                  </a:lnTo>
                  <a:lnTo>
                    <a:pt x="415602" y="210819"/>
                  </a:lnTo>
                  <a:lnTo>
                    <a:pt x="417017" y="200659"/>
                  </a:lnTo>
                  <a:lnTo>
                    <a:pt x="415602" y="190499"/>
                  </a:lnTo>
                  <a:lnTo>
                    <a:pt x="411889" y="180339"/>
                  </a:lnTo>
                  <a:lnTo>
                    <a:pt x="406676" y="171449"/>
                  </a:lnTo>
                  <a:lnTo>
                    <a:pt x="400761" y="162559"/>
                  </a:lnTo>
                  <a:lnTo>
                    <a:pt x="391134" y="148589"/>
                  </a:lnTo>
                  <a:lnTo>
                    <a:pt x="386664" y="134619"/>
                  </a:lnTo>
                  <a:lnTo>
                    <a:pt x="384575" y="96519"/>
                  </a:lnTo>
                  <a:lnTo>
                    <a:pt x="361608" y="64769"/>
                  </a:lnTo>
                  <a:lnTo>
                    <a:pt x="325945" y="50799"/>
                  </a:lnTo>
                  <a:lnTo>
                    <a:pt x="314198" y="43179"/>
                  </a:lnTo>
                  <a:lnTo>
                    <a:pt x="303720" y="29209"/>
                  </a:lnTo>
                  <a:lnTo>
                    <a:pt x="297224" y="20319"/>
                  </a:lnTo>
                  <a:lnTo>
                    <a:pt x="291375" y="13969"/>
                  </a:lnTo>
                  <a:close/>
                </a:path>
                <a:path w="417195" h="400050">
                  <a:moveTo>
                    <a:pt x="261645" y="13969"/>
                  </a:moveTo>
                  <a:lnTo>
                    <a:pt x="163156" y="13969"/>
                  </a:lnTo>
                  <a:lnTo>
                    <a:pt x="179730" y="19049"/>
                  </a:lnTo>
                  <a:lnTo>
                    <a:pt x="186814" y="21589"/>
                  </a:lnTo>
                  <a:lnTo>
                    <a:pt x="208508" y="25399"/>
                  </a:lnTo>
                  <a:lnTo>
                    <a:pt x="230209" y="21589"/>
                  </a:lnTo>
                  <a:lnTo>
                    <a:pt x="245839" y="16509"/>
                  </a:lnTo>
                  <a:lnTo>
                    <a:pt x="254007" y="15239"/>
                  </a:lnTo>
                  <a:lnTo>
                    <a:pt x="261645" y="13969"/>
                  </a:lnTo>
                  <a:close/>
                </a:path>
                <a:path w="417195" h="400050">
                  <a:moveTo>
                    <a:pt x="263167" y="0"/>
                  </a:moveTo>
                  <a:lnTo>
                    <a:pt x="243248" y="2539"/>
                  </a:lnTo>
                  <a:lnTo>
                    <a:pt x="233324" y="6349"/>
                  </a:lnTo>
                  <a:lnTo>
                    <a:pt x="216217" y="11429"/>
                  </a:lnTo>
                  <a:lnTo>
                    <a:pt x="288615" y="11429"/>
                  </a:lnTo>
                  <a:lnTo>
                    <a:pt x="282251" y="6349"/>
                  </a:lnTo>
                  <a:lnTo>
                    <a:pt x="272948" y="2539"/>
                  </a:lnTo>
                  <a:lnTo>
                    <a:pt x="263167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5258" y="5894589"/>
              <a:ext cx="280670" cy="280670"/>
            </a:xfrm>
            <a:custGeom>
              <a:avLst/>
              <a:gdLst/>
              <a:ahLst/>
              <a:cxnLst/>
              <a:rect l="l" t="t" r="r" b="b"/>
              <a:pathLst>
                <a:path w="280670" h="280670">
                  <a:moveTo>
                    <a:pt x="140195" y="0"/>
                  </a:moveTo>
                  <a:lnTo>
                    <a:pt x="95929" y="7159"/>
                  </a:lnTo>
                  <a:lnTo>
                    <a:pt x="57450" y="27084"/>
                  </a:lnTo>
                  <a:lnTo>
                    <a:pt x="27084" y="57450"/>
                  </a:lnTo>
                  <a:lnTo>
                    <a:pt x="7159" y="95929"/>
                  </a:lnTo>
                  <a:lnTo>
                    <a:pt x="0" y="140195"/>
                  </a:lnTo>
                  <a:lnTo>
                    <a:pt x="7159" y="184460"/>
                  </a:lnTo>
                  <a:lnTo>
                    <a:pt x="27084" y="222939"/>
                  </a:lnTo>
                  <a:lnTo>
                    <a:pt x="57450" y="253305"/>
                  </a:lnTo>
                  <a:lnTo>
                    <a:pt x="95929" y="273231"/>
                  </a:lnTo>
                  <a:lnTo>
                    <a:pt x="140195" y="280390"/>
                  </a:lnTo>
                  <a:lnTo>
                    <a:pt x="184460" y="273231"/>
                  </a:lnTo>
                  <a:lnTo>
                    <a:pt x="197883" y="266280"/>
                  </a:lnTo>
                  <a:lnTo>
                    <a:pt x="140195" y="266280"/>
                  </a:lnTo>
                  <a:lnTo>
                    <a:pt x="91165" y="256356"/>
                  </a:lnTo>
                  <a:lnTo>
                    <a:pt x="51082" y="229308"/>
                  </a:lnTo>
                  <a:lnTo>
                    <a:pt x="24034" y="189224"/>
                  </a:lnTo>
                  <a:lnTo>
                    <a:pt x="14109" y="140195"/>
                  </a:lnTo>
                  <a:lnTo>
                    <a:pt x="24034" y="91160"/>
                  </a:lnTo>
                  <a:lnTo>
                    <a:pt x="51082" y="51077"/>
                  </a:lnTo>
                  <a:lnTo>
                    <a:pt x="91165" y="24032"/>
                  </a:lnTo>
                  <a:lnTo>
                    <a:pt x="140195" y="14109"/>
                  </a:lnTo>
                  <a:lnTo>
                    <a:pt x="197883" y="14109"/>
                  </a:lnTo>
                  <a:lnTo>
                    <a:pt x="184460" y="7159"/>
                  </a:lnTo>
                  <a:lnTo>
                    <a:pt x="140195" y="0"/>
                  </a:lnTo>
                  <a:close/>
                </a:path>
                <a:path w="280670" h="280670">
                  <a:moveTo>
                    <a:pt x="197883" y="14109"/>
                  </a:moveTo>
                  <a:lnTo>
                    <a:pt x="140195" y="14109"/>
                  </a:lnTo>
                  <a:lnTo>
                    <a:pt x="189224" y="24032"/>
                  </a:lnTo>
                  <a:lnTo>
                    <a:pt x="229308" y="51077"/>
                  </a:lnTo>
                  <a:lnTo>
                    <a:pt x="256356" y="91160"/>
                  </a:lnTo>
                  <a:lnTo>
                    <a:pt x="266280" y="140195"/>
                  </a:lnTo>
                  <a:lnTo>
                    <a:pt x="256356" y="189224"/>
                  </a:lnTo>
                  <a:lnTo>
                    <a:pt x="229308" y="229308"/>
                  </a:lnTo>
                  <a:lnTo>
                    <a:pt x="189224" y="256356"/>
                  </a:lnTo>
                  <a:lnTo>
                    <a:pt x="140195" y="266280"/>
                  </a:lnTo>
                  <a:lnTo>
                    <a:pt x="197883" y="266280"/>
                  </a:lnTo>
                  <a:lnTo>
                    <a:pt x="222939" y="253305"/>
                  </a:lnTo>
                  <a:lnTo>
                    <a:pt x="253305" y="222939"/>
                  </a:lnTo>
                  <a:lnTo>
                    <a:pt x="273231" y="184460"/>
                  </a:lnTo>
                  <a:lnTo>
                    <a:pt x="280390" y="140195"/>
                  </a:lnTo>
                  <a:lnTo>
                    <a:pt x="273231" y="95929"/>
                  </a:lnTo>
                  <a:lnTo>
                    <a:pt x="253305" y="57450"/>
                  </a:lnTo>
                  <a:lnTo>
                    <a:pt x="222939" y="27084"/>
                  </a:lnTo>
                  <a:lnTo>
                    <a:pt x="197883" y="14109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5150" y="5967987"/>
              <a:ext cx="140601" cy="1338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5312" y="6246190"/>
              <a:ext cx="130251" cy="9118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DABFA6-1A67-4543-80AB-14557437EEB7}"/>
              </a:ext>
            </a:extLst>
          </p:cNvPr>
          <p:cNvGrpSpPr/>
          <p:nvPr/>
        </p:nvGrpSpPr>
        <p:grpSpPr>
          <a:xfrm>
            <a:off x="297381" y="3845891"/>
            <a:ext cx="487838" cy="566156"/>
            <a:chOff x="297381" y="3845891"/>
            <a:chExt cx="487838" cy="566156"/>
          </a:xfrm>
        </p:grpSpPr>
        <p:sp>
          <p:nvSpPr>
            <p:cNvPr id="57" name="object 57"/>
            <p:cNvSpPr/>
            <p:nvPr/>
          </p:nvSpPr>
          <p:spPr>
            <a:xfrm>
              <a:off x="297381" y="3942147"/>
              <a:ext cx="378460" cy="469900"/>
            </a:xfrm>
            <a:custGeom>
              <a:avLst/>
              <a:gdLst/>
              <a:ahLst/>
              <a:cxnLst/>
              <a:rect l="l" t="t" r="r" b="b"/>
              <a:pathLst>
                <a:path w="378459" h="469900">
                  <a:moveTo>
                    <a:pt x="189966" y="0"/>
                  </a:moveTo>
                  <a:lnTo>
                    <a:pt x="145871" y="3810"/>
                  </a:lnTo>
                  <a:lnTo>
                    <a:pt x="107170" y="15240"/>
                  </a:lnTo>
                  <a:lnTo>
                    <a:pt x="79683" y="30480"/>
                  </a:lnTo>
                  <a:lnTo>
                    <a:pt x="69227" y="48260"/>
                  </a:lnTo>
                  <a:lnTo>
                    <a:pt x="69227" y="127000"/>
                  </a:lnTo>
                  <a:lnTo>
                    <a:pt x="57236" y="144780"/>
                  </a:lnTo>
                  <a:lnTo>
                    <a:pt x="48525" y="166370"/>
                  </a:lnTo>
                  <a:lnTo>
                    <a:pt x="43211" y="189230"/>
                  </a:lnTo>
                  <a:lnTo>
                    <a:pt x="41414" y="215900"/>
                  </a:lnTo>
                  <a:lnTo>
                    <a:pt x="44453" y="252730"/>
                  </a:lnTo>
                  <a:lnTo>
                    <a:pt x="53122" y="288290"/>
                  </a:lnTo>
                  <a:lnTo>
                    <a:pt x="66751" y="321310"/>
                  </a:lnTo>
                  <a:lnTo>
                    <a:pt x="84670" y="349250"/>
                  </a:lnTo>
                  <a:lnTo>
                    <a:pt x="63906" y="356870"/>
                  </a:lnTo>
                  <a:lnTo>
                    <a:pt x="37794" y="373380"/>
                  </a:lnTo>
                  <a:lnTo>
                    <a:pt x="17618" y="394970"/>
                  </a:lnTo>
                  <a:lnTo>
                    <a:pt x="4609" y="422910"/>
                  </a:lnTo>
                  <a:lnTo>
                    <a:pt x="0" y="454660"/>
                  </a:lnTo>
                  <a:lnTo>
                    <a:pt x="0" y="467360"/>
                  </a:lnTo>
                  <a:lnTo>
                    <a:pt x="3111" y="469900"/>
                  </a:lnTo>
                  <a:lnTo>
                    <a:pt x="375221" y="469900"/>
                  </a:lnTo>
                  <a:lnTo>
                    <a:pt x="378333" y="467360"/>
                  </a:lnTo>
                  <a:lnTo>
                    <a:pt x="378333" y="455930"/>
                  </a:lnTo>
                  <a:lnTo>
                    <a:pt x="13906" y="455930"/>
                  </a:lnTo>
                  <a:lnTo>
                    <a:pt x="13906" y="454660"/>
                  </a:lnTo>
                  <a:lnTo>
                    <a:pt x="29092" y="403860"/>
                  </a:lnTo>
                  <a:lnTo>
                    <a:pt x="68986" y="370840"/>
                  </a:lnTo>
                  <a:lnTo>
                    <a:pt x="121424" y="354330"/>
                  </a:lnTo>
                  <a:lnTo>
                    <a:pt x="136048" y="354330"/>
                  </a:lnTo>
                  <a:lnTo>
                    <a:pt x="134835" y="349250"/>
                  </a:lnTo>
                  <a:lnTo>
                    <a:pt x="137521" y="345440"/>
                  </a:lnTo>
                  <a:lnTo>
                    <a:pt x="99669" y="345440"/>
                  </a:lnTo>
                  <a:lnTo>
                    <a:pt x="81445" y="317500"/>
                  </a:lnTo>
                  <a:lnTo>
                    <a:pt x="67456" y="285750"/>
                  </a:lnTo>
                  <a:lnTo>
                    <a:pt x="58485" y="251460"/>
                  </a:lnTo>
                  <a:lnTo>
                    <a:pt x="55321" y="215900"/>
                  </a:lnTo>
                  <a:lnTo>
                    <a:pt x="64442" y="162560"/>
                  </a:lnTo>
                  <a:lnTo>
                    <a:pt x="88038" y="127000"/>
                  </a:lnTo>
                  <a:lnTo>
                    <a:pt x="110327" y="113030"/>
                  </a:lnTo>
                  <a:lnTo>
                    <a:pt x="83134" y="113030"/>
                  </a:lnTo>
                  <a:lnTo>
                    <a:pt x="83134" y="48260"/>
                  </a:lnTo>
                  <a:lnTo>
                    <a:pt x="91506" y="39370"/>
                  </a:lnTo>
                  <a:lnTo>
                    <a:pt x="113733" y="27940"/>
                  </a:lnTo>
                  <a:lnTo>
                    <a:pt x="147369" y="17780"/>
                  </a:lnTo>
                  <a:lnTo>
                    <a:pt x="189966" y="13970"/>
                  </a:lnTo>
                  <a:lnTo>
                    <a:pt x="269327" y="13970"/>
                  </a:lnTo>
                  <a:lnTo>
                    <a:pt x="235017" y="3810"/>
                  </a:lnTo>
                  <a:lnTo>
                    <a:pt x="189966" y="0"/>
                  </a:lnTo>
                  <a:close/>
                </a:path>
                <a:path w="378459" h="469900">
                  <a:moveTo>
                    <a:pt x="136048" y="354330"/>
                  </a:moveTo>
                  <a:lnTo>
                    <a:pt x="121424" y="354330"/>
                  </a:lnTo>
                  <a:lnTo>
                    <a:pt x="128987" y="383540"/>
                  </a:lnTo>
                  <a:lnTo>
                    <a:pt x="142787" y="412750"/>
                  </a:lnTo>
                  <a:lnTo>
                    <a:pt x="158952" y="436880"/>
                  </a:lnTo>
                  <a:lnTo>
                    <a:pt x="173609" y="455930"/>
                  </a:lnTo>
                  <a:lnTo>
                    <a:pt x="204762" y="455930"/>
                  </a:lnTo>
                  <a:lnTo>
                    <a:pt x="206712" y="453390"/>
                  </a:lnTo>
                  <a:lnTo>
                    <a:pt x="189179" y="453390"/>
                  </a:lnTo>
                  <a:lnTo>
                    <a:pt x="175039" y="435610"/>
                  </a:lnTo>
                  <a:lnTo>
                    <a:pt x="157430" y="410210"/>
                  </a:lnTo>
                  <a:lnTo>
                    <a:pt x="142110" y="379730"/>
                  </a:lnTo>
                  <a:lnTo>
                    <a:pt x="136048" y="354330"/>
                  </a:lnTo>
                  <a:close/>
                </a:path>
                <a:path w="378459" h="469900">
                  <a:moveTo>
                    <a:pt x="307606" y="354330"/>
                  </a:moveTo>
                  <a:lnTo>
                    <a:pt x="256882" y="354330"/>
                  </a:lnTo>
                  <a:lnTo>
                    <a:pt x="296552" y="365760"/>
                  </a:lnTo>
                  <a:lnTo>
                    <a:pt x="309321" y="370840"/>
                  </a:lnTo>
                  <a:lnTo>
                    <a:pt x="331832" y="383540"/>
                  </a:lnTo>
                  <a:lnTo>
                    <a:pt x="349226" y="403860"/>
                  </a:lnTo>
                  <a:lnTo>
                    <a:pt x="360440" y="427990"/>
                  </a:lnTo>
                  <a:lnTo>
                    <a:pt x="364413" y="454660"/>
                  </a:lnTo>
                  <a:lnTo>
                    <a:pt x="364413" y="455930"/>
                  </a:lnTo>
                  <a:lnTo>
                    <a:pt x="378333" y="455930"/>
                  </a:lnTo>
                  <a:lnTo>
                    <a:pt x="378333" y="454660"/>
                  </a:lnTo>
                  <a:lnTo>
                    <a:pt x="373721" y="422910"/>
                  </a:lnTo>
                  <a:lnTo>
                    <a:pt x="360706" y="394970"/>
                  </a:lnTo>
                  <a:lnTo>
                    <a:pt x="340522" y="373380"/>
                  </a:lnTo>
                  <a:lnTo>
                    <a:pt x="314401" y="356870"/>
                  </a:lnTo>
                  <a:lnTo>
                    <a:pt x="307606" y="354330"/>
                  </a:lnTo>
                  <a:close/>
                </a:path>
                <a:path w="378459" h="469900">
                  <a:moveTo>
                    <a:pt x="239767" y="311150"/>
                  </a:moveTo>
                  <a:lnTo>
                    <a:pt x="225602" y="311150"/>
                  </a:lnTo>
                  <a:lnTo>
                    <a:pt x="227621" y="320040"/>
                  </a:lnTo>
                  <a:lnTo>
                    <a:pt x="231066" y="330200"/>
                  </a:lnTo>
                  <a:lnTo>
                    <a:pt x="236250" y="339090"/>
                  </a:lnTo>
                  <a:lnTo>
                    <a:pt x="243484" y="349250"/>
                  </a:lnTo>
                  <a:lnTo>
                    <a:pt x="236197" y="379730"/>
                  </a:lnTo>
                  <a:lnTo>
                    <a:pt x="220889" y="410210"/>
                  </a:lnTo>
                  <a:lnTo>
                    <a:pt x="203302" y="435610"/>
                  </a:lnTo>
                  <a:lnTo>
                    <a:pt x="189179" y="453390"/>
                  </a:lnTo>
                  <a:lnTo>
                    <a:pt x="206712" y="453390"/>
                  </a:lnTo>
                  <a:lnTo>
                    <a:pt x="219392" y="436880"/>
                  </a:lnTo>
                  <a:lnTo>
                    <a:pt x="235518" y="412750"/>
                  </a:lnTo>
                  <a:lnTo>
                    <a:pt x="249296" y="384810"/>
                  </a:lnTo>
                  <a:lnTo>
                    <a:pt x="256882" y="354330"/>
                  </a:lnTo>
                  <a:lnTo>
                    <a:pt x="307606" y="354330"/>
                  </a:lnTo>
                  <a:lnTo>
                    <a:pt x="293662" y="349250"/>
                  </a:lnTo>
                  <a:lnTo>
                    <a:pt x="296105" y="345440"/>
                  </a:lnTo>
                  <a:lnTo>
                    <a:pt x="278663" y="345440"/>
                  </a:lnTo>
                  <a:lnTo>
                    <a:pt x="270611" y="342900"/>
                  </a:lnTo>
                  <a:lnTo>
                    <a:pt x="254215" y="340360"/>
                  </a:lnTo>
                  <a:lnTo>
                    <a:pt x="247112" y="330200"/>
                  </a:lnTo>
                  <a:lnTo>
                    <a:pt x="242449" y="321310"/>
                  </a:lnTo>
                  <a:lnTo>
                    <a:pt x="239767" y="311150"/>
                  </a:lnTo>
                  <a:close/>
                </a:path>
                <a:path w="378459" h="469900">
                  <a:moveTo>
                    <a:pt x="155781" y="123190"/>
                  </a:moveTo>
                  <a:lnTo>
                    <a:pt x="112995" y="137160"/>
                  </a:lnTo>
                  <a:lnTo>
                    <a:pt x="92570" y="171450"/>
                  </a:lnTo>
                  <a:lnTo>
                    <a:pt x="85305" y="176530"/>
                  </a:lnTo>
                  <a:lnTo>
                    <a:pt x="79951" y="184150"/>
                  </a:lnTo>
                  <a:lnTo>
                    <a:pt x="76909" y="194310"/>
                  </a:lnTo>
                  <a:lnTo>
                    <a:pt x="76581" y="207010"/>
                  </a:lnTo>
                  <a:lnTo>
                    <a:pt x="77980" y="215900"/>
                  </a:lnTo>
                  <a:lnTo>
                    <a:pt x="95008" y="238760"/>
                  </a:lnTo>
                  <a:lnTo>
                    <a:pt x="98463" y="238760"/>
                  </a:lnTo>
                  <a:lnTo>
                    <a:pt x="105526" y="257810"/>
                  </a:lnTo>
                  <a:lnTo>
                    <a:pt x="114881" y="275590"/>
                  </a:lnTo>
                  <a:lnTo>
                    <a:pt x="126316" y="290830"/>
                  </a:lnTo>
                  <a:lnTo>
                    <a:pt x="139623" y="302260"/>
                  </a:lnTo>
                  <a:lnTo>
                    <a:pt x="138452" y="311150"/>
                  </a:lnTo>
                  <a:lnTo>
                    <a:pt x="107708" y="342900"/>
                  </a:lnTo>
                  <a:lnTo>
                    <a:pt x="99669" y="345440"/>
                  </a:lnTo>
                  <a:lnTo>
                    <a:pt x="137521" y="345440"/>
                  </a:lnTo>
                  <a:lnTo>
                    <a:pt x="141996" y="339090"/>
                  </a:lnTo>
                  <a:lnTo>
                    <a:pt x="147118" y="330200"/>
                  </a:lnTo>
                  <a:lnTo>
                    <a:pt x="150518" y="320040"/>
                  </a:lnTo>
                  <a:lnTo>
                    <a:pt x="152514" y="311150"/>
                  </a:lnTo>
                  <a:lnTo>
                    <a:pt x="239767" y="311150"/>
                  </a:lnTo>
                  <a:lnTo>
                    <a:pt x="239104" y="306070"/>
                  </a:lnTo>
                  <a:lnTo>
                    <a:pt x="189118" y="306070"/>
                  </a:lnTo>
                  <a:lnTo>
                    <a:pt x="168522" y="302260"/>
                  </a:lnTo>
                  <a:lnTo>
                    <a:pt x="136284" y="280670"/>
                  </a:lnTo>
                  <a:lnTo>
                    <a:pt x="110261" y="229870"/>
                  </a:lnTo>
                  <a:lnTo>
                    <a:pt x="109753" y="227330"/>
                  </a:lnTo>
                  <a:lnTo>
                    <a:pt x="108051" y="226060"/>
                  </a:lnTo>
                  <a:lnTo>
                    <a:pt x="105282" y="224790"/>
                  </a:lnTo>
                  <a:lnTo>
                    <a:pt x="98031" y="224790"/>
                  </a:lnTo>
                  <a:lnTo>
                    <a:pt x="94754" y="220980"/>
                  </a:lnTo>
                  <a:lnTo>
                    <a:pt x="91262" y="215900"/>
                  </a:lnTo>
                  <a:lnTo>
                    <a:pt x="89369" y="194310"/>
                  </a:lnTo>
                  <a:lnTo>
                    <a:pt x="93840" y="185420"/>
                  </a:lnTo>
                  <a:lnTo>
                    <a:pt x="101752" y="185420"/>
                  </a:lnTo>
                  <a:lnTo>
                    <a:pt x="105308" y="182880"/>
                  </a:lnTo>
                  <a:lnTo>
                    <a:pt x="106349" y="180340"/>
                  </a:lnTo>
                  <a:lnTo>
                    <a:pt x="106383" y="175260"/>
                  </a:lnTo>
                  <a:lnTo>
                    <a:pt x="106553" y="168910"/>
                  </a:lnTo>
                  <a:lnTo>
                    <a:pt x="138622" y="140970"/>
                  </a:lnTo>
                  <a:lnTo>
                    <a:pt x="156766" y="137160"/>
                  </a:lnTo>
                  <a:lnTo>
                    <a:pt x="211886" y="137160"/>
                  </a:lnTo>
                  <a:lnTo>
                    <a:pt x="208661" y="135890"/>
                  </a:lnTo>
                  <a:lnTo>
                    <a:pt x="202388" y="133350"/>
                  </a:lnTo>
                  <a:lnTo>
                    <a:pt x="195518" y="130810"/>
                  </a:lnTo>
                  <a:lnTo>
                    <a:pt x="187849" y="128270"/>
                  </a:lnTo>
                  <a:lnTo>
                    <a:pt x="179184" y="125730"/>
                  </a:lnTo>
                  <a:lnTo>
                    <a:pt x="155781" y="123190"/>
                  </a:lnTo>
                  <a:close/>
                </a:path>
                <a:path w="378459" h="469900">
                  <a:moveTo>
                    <a:pt x="263343" y="93980"/>
                  </a:moveTo>
                  <a:lnTo>
                    <a:pt x="189166" y="93980"/>
                  </a:lnTo>
                  <a:lnTo>
                    <a:pt x="222281" y="96520"/>
                  </a:lnTo>
                  <a:lnTo>
                    <a:pt x="257874" y="106680"/>
                  </a:lnTo>
                  <a:lnTo>
                    <a:pt x="290294" y="127000"/>
                  </a:lnTo>
                  <a:lnTo>
                    <a:pt x="313890" y="162560"/>
                  </a:lnTo>
                  <a:lnTo>
                    <a:pt x="323011" y="215900"/>
                  </a:lnTo>
                  <a:lnTo>
                    <a:pt x="319847" y="251460"/>
                  </a:lnTo>
                  <a:lnTo>
                    <a:pt x="310876" y="285750"/>
                  </a:lnTo>
                  <a:lnTo>
                    <a:pt x="296887" y="317500"/>
                  </a:lnTo>
                  <a:lnTo>
                    <a:pt x="278663" y="345440"/>
                  </a:lnTo>
                  <a:lnTo>
                    <a:pt x="296105" y="345440"/>
                  </a:lnTo>
                  <a:lnTo>
                    <a:pt x="311581" y="321310"/>
                  </a:lnTo>
                  <a:lnTo>
                    <a:pt x="325210" y="288290"/>
                  </a:lnTo>
                  <a:lnTo>
                    <a:pt x="333879" y="252730"/>
                  </a:lnTo>
                  <a:lnTo>
                    <a:pt x="336918" y="215900"/>
                  </a:lnTo>
                  <a:lnTo>
                    <a:pt x="335223" y="190500"/>
                  </a:lnTo>
                  <a:lnTo>
                    <a:pt x="330214" y="167640"/>
                  </a:lnTo>
                  <a:lnTo>
                    <a:pt x="322007" y="147320"/>
                  </a:lnTo>
                  <a:lnTo>
                    <a:pt x="310718" y="129540"/>
                  </a:lnTo>
                  <a:lnTo>
                    <a:pt x="310718" y="114300"/>
                  </a:lnTo>
                  <a:lnTo>
                    <a:pt x="296799" y="114300"/>
                  </a:lnTo>
                  <a:lnTo>
                    <a:pt x="275850" y="99060"/>
                  </a:lnTo>
                  <a:lnTo>
                    <a:pt x="263343" y="93980"/>
                  </a:lnTo>
                  <a:close/>
                </a:path>
                <a:path w="378459" h="469900">
                  <a:moveTo>
                    <a:pt x="225602" y="311150"/>
                  </a:moveTo>
                  <a:lnTo>
                    <a:pt x="152514" y="311150"/>
                  </a:lnTo>
                  <a:lnTo>
                    <a:pt x="161341" y="314960"/>
                  </a:lnTo>
                  <a:lnTo>
                    <a:pt x="170438" y="318770"/>
                  </a:lnTo>
                  <a:lnTo>
                    <a:pt x="179733" y="320040"/>
                  </a:lnTo>
                  <a:lnTo>
                    <a:pt x="198524" y="320040"/>
                  </a:lnTo>
                  <a:lnTo>
                    <a:pt x="207768" y="318770"/>
                  </a:lnTo>
                  <a:lnTo>
                    <a:pt x="216817" y="314960"/>
                  </a:lnTo>
                  <a:lnTo>
                    <a:pt x="225602" y="311150"/>
                  </a:lnTo>
                  <a:close/>
                </a:path>
                <a:path w="378459" h="469900">
                  <a:moveTo>
                    <a:pt x="275907" y="223520"/>
                  </a:moveTo>
                  <a:lnTo>
                    <a:pt x="273723" y="223520"/>
                  </a:lnTo>
                  <a:lnTo>
                    <a:pt x="269951" y="226060"/>
                  </a:lnTo>
                  <a:lnTo>
                    <a:pt x="268566" y="227330"/>
                  </a:lnTo>
                  <a:lnTo>
                    <a:pt x="268046" y="229870"/>
                  </a:lnTo>
                  <a:lnTo>
                    <a:pt x="261739" y="248920"/>
                  </a:lnTo>
                  <a:lnTo>
                    <a:pt x="229044" y="292100"/>
                  </a:lnTo>
                  <a:lnTo>
                    <a:pt x="189118" y="306070"/>
                  </a:lnTo>
                  <a:lnTo>
                    <a:pt x="239104" y="306070"/>
                  </a:lnTo>
                  <a:lnTo>
                    <a:pt x="238607" y="302260"/>
                  </a:lnTo>
                  <a:lnTo>
                    <a:pt x="251942" y="290830"/>
                  </a:lnTo>
                  <a:lnTo>
                    <a:pt x="263404" y="275590"/>
                  </a:lnTo>
                  <a:lnTo>
                    <a:pt x="272779" y="257810"/>
                  </a:lnTo>
                  <a:lnTo>
                    <a:pt x="279857" y="238760"/>
                  </a:lnTo>
                  <a:lnTo>
                    <a:pt x="283298" y="238760"/>
                  </a:lnTo>
                  <a:lnTo>
                    <a:pt x="286664" y="237490"/>
                  </a:lnTo>
                  <a:lnTo>
                    <a:pt x="289687" y="234950"/>
                  </a:lnTo>
                  <a:lnTo>
                    <a:pt x="294181" y="229870"/>
                  </a:lnTo>
                  <a:lnTo>
                    <a:pt x="297058" y="224790"/>
                  </a:lnTo>
                  <a:lnTo>
                    <a:pt x="277787" y="224790"/>
                  </a:lnTo>
                  <a:lnTo>
                    <a:pt x="275907" y="223520"/>
                  </a:lnTo>
                  <a:close/>
                </a:path>
                <a:path w="378459" h="469900">
                  <a:moveTo>
                    <a:pt x="104267" y="223520"/>
                  </a:moveTo>
                  <a:lnTo>
                    <a:pt x="102069" y="223520"/>
                  </a:lnTo>
                  <a:lnTo>
                    <a:pt x="100901" y="224790"/>
                  </a:lnTo>
                  <a:lnTo>
                    <a:pt x="105282" y="224790"/>
                  </a:lnTo>
                  <a:lnTo>
                    <a:pt x="104267" y="223520"/>
                  </a:lnTo>
                  <a:close/>
                </a:path>
                <a:path w="378459" h="469900">
                  <a:moveTo>
                    <a:pt x="298753" y="185420"/>
                  </a:moveTo>
                  <a:lnTo>
                    <a:pt x="284480" y="185420"/>
                  </a:lnTo>
                  <a:lnTo>
                    <a:pt x="288950" y="194310"/>
                  </a:lnTo>
                  <a:lnTo>
                    <a:pt x="287058" y="215900"/>
                  </a:lnTo>
                  <a:lnTo>
                    <a:pt x="283565" y="220980"/>
                  </a:lnTo>
                  <a:lnTo>
                    <a:pt x="280289" y="224790"/>
                  </a:lnTo>
                  <a:lnTo>
                    <a:pt x="297058" y="224790"/>
                  </a:lnTo>
                  <a:lnTo>
                    <a:pt x="297778" y="223520"/>
                  </a:lnTo>
                  <a:lnTo>
                    <a:pt x="300340" y="215900"/>
                  </a:lnTo>
                  <a:lnTo>
                    <a:pt x="301726" y="207010"/>
                  </a:lnTo>
                  <a:lnTo>
                    <a:pt x="301407" y="194310"/>
                  </a:lnTo>
                  <a:lnTo>
                    <a:pt x="298753" y="185420"/>
                  </a:lnTo>
                  <a:close/>
                </a:path>
                <a:path w="378459" h="469900">
                  <a:moveTo>
                    <a:pt x="101752" y="185420"/>
                  </a:moveTo>
                  <a:lnTo>
                    <a:pt x="96812" y="185420"/>
                  </a:lnTo>
                  <a:lnTo>
                    <a:pt x="99466" y="186690"/>
                  </a:lnTo>
                  <a:lnTo>
                    <a:pt x="101752" y="185420"/>
                  </a:lnTo>
                  <a:close/>
                </a:path>
                <a:path w="378459" h="469900">
                  <a:moveTo>
                    <a:pt x="284223" y="154940"/>
                  </a:moveTo>
                  <a:lnTo>
                    <a:pt x="269798" y="154940"/>
                  </a:lnTo>
                  <a:lnTo>
                    <a:pt x="270789" y="158750"/>
                  </a:lnTo>
                  <a:lnTo>
                    <a:pt x="271424" y="161290"/>
                  </a:lnTo>
                  <a:lnTo>
                    <a:pt x="271868" y="171450"/>
                  </a:lnTo>
                  <a:lnTo>
                    <a:pt x="271970" y="180340"/>
                  </a:lnTo>
                  <a:lnTo>
                    <a:pt x="273011" y="182880"/>
                  </a:lnTo>
                  <a:lnTo>
                    <a:pt x="276580" y="185420"/>
                  </a:lnTo>
                  <a:lnTo>
                    <a:pt x="278866" y="186690"/>
                  </a:lnTo>
                  <a:lnTo>
                    <a:pt x="281508" y="185420"/>
                  </a:lnTo>
                  <a:lnTo>
                    <a:pt x="298753" y="185420"/>
                  </a:lnTo>
                  <a:lnTo>
                    <a:pt x="298373" y="184150"/>
                  </a:lnTo>
                  <a:lnTo>
                    <a:pt x="293025" y="176530"/>
                  </a:lnTo>
                  <a:lnTo>
                    <a:pt x="285762" y="171450"/>
                  </a:lnTo>
                  <a:lnTo>
                    <a:pt x="285191" y="158750"/>
                  </a:lnTo>
                  <a:lnTo>
                    <a:pt x="284223" y="154940"/>
                  </a:lnTo>
                  <a:close/>
                </a:path>
                <a:path w="378459" h="469900">
                  <a:moveTo>
                    <a:pt x="211886" y="137160"/>
                  </a:moveTo>
                  <a:lnTo>
                    <a:pt x="156766" y="137160"/>
                  </a:lnTo>
                  <a:lnTo>
                    <a:pt x="175945" y="139700"/>
                  </a:lnTo>
                  <a:lnTo>
                    <a:pt x="183917" y="142240"/>
                  </a:lnTo>
                  <a:lnTo>
                    <a:pt x="190995" y="144780"/>
                  </a:lnTo>
                  <a:lnTo>
                    <a:pt x="197444" y="147320"/>
                  </a:lnTo>
                  <a:lnTo>
                    <a:pt x="203530" y="148590"/>
                  </a:lnTo>
                  <a:lnTo>
                    <a:pt x="216754" y="153670"/>
                  </a:lnTo>
                  <a:lnTo>
                    <a:pt x="230782" y="157480"/>
                  </a:lnTo>
                  <a:lnTo>
                    <a:pt x="247751" y="157480"/>
                  </a:lnTo>
                  <a:lnTo>
                    <a:pt x="269798" y="154940"/>
                  </a:lnTo>
                  <a:lnTo>
                    <a:pt x="284223" y="154940"/>
                  </a:lnTo>
                  <a:lnTo>
                    <a:pt x="281965" y="146050"/>
                  </a:lnTo>
                  <a:lnTo>
                    <a:pt x="281398" y="143510"/>
                  </a:lnTo>
                  <a:lnTo>
                    <a:pt x="234826" y="143510"/>
                  </a:lnTo>
                  <a:lnTo>
                    <a:pt x="221564" y="140970"/>
                  </a:lnTo>
                  <a:lnTo>
                    <a:pt x="211886" y="137160"/>
                  </a:lnTo>
                  <a:close/>
                </a:path>
                <a:path w="378459" h="469900">
                  <a:moveTo>
                    <a:pt x="276771" y="138430"/>
                  </a:moveTo>
                  <a:lnTo>
                    <a:pt x="273050" y="138430"/>
                  </a:lnTo>
                  <a:lnTo>
                    <a:pt x="251102" y="143510"/>
                  </a:lnTo>
                  <a:lnTo>
                    <a:pt x="281398" y="143510"/>
                  </a:lnTo>
                  <a:lnTo>
                    <a:pt x="281114" y="142240"/>
                  </a:lnTo>
                  <a:lnTo>
                    <a:pt x="279958" y="140970"/>
                  </a:lnTo>
                  <a:lnTo>
                    <a:pt x="276771" y="138430"/>
                  </a:lnTo>
                  <a:close/>
                </a:path>
                <a:path w="378459" h="469900">
                  <a:moveTo>
                    <a:pt x="269327" y="13970"/>
                  </a:moveTo>
                  <a:lnTo>
                    <a:pt x="189966" y="13970"/>
                  </a:lnTo>
                  <a:lnTo>
                    <a:pt x="233769" y="17780"/>
                  </a:lnTo>
                  <a:lnTo>
                    <a:pt x="267481" y="29210"/>
                  </a:lnTo>
                  <a:lnTo>
                    <a:pt x="289143" y="40640"/>
                  </a:lnTo>
                  <a:lnTo>
                    <a:pt x="296799" y="52070"/>
                  </a:lnTo>
                  <a:lnTo>
                    <a:pt x="296799" y="114300"/>
                  </a:lnTo>
                  <a:lnTo>
                    <a:pt x="310718" y="114300"/>
                  </a:lnTo>
                  <a:lnTo>
                    <a:pt x="310718" y="52070"/>
                  </a:lnTo>
                  <a:lnTo>
                    <a:pt x="300578" y="31750"/>
                  </a:lnTo>
                  <a:lnTo>
                    <a:pt x="273616" y="15240"/>
                  </a:lnTo>
                  <a:lnTo>
                    <a:pt x="269327" y="13970"/>
                  </a:lnTo>
                  <a:close/>
                </a:path>
                <a:path w="378459" h="469900">
                  <a:moveTo>
                    <a:pt x="189166" y="80010"/>
                  </a:moveTo>
                  <a:lnTo>
                    <a:pt x="157075" y="81280"/>
                  </a:lnTo>
                  <a:lnTo>
                    <a:pt x="128625" y="87630"/>
                  </a:lnTo>
                  <a:lnTo>
                    <a:pt x="103937" y="99060"/>
                  </a:lnTo>
                  <a:lnTo>
                    <a:pt x="83134" y="113030"/>
                  </a:lnTo>
                  <a:lnTo>
                    <a:pt x="110327" y="113030"/>
                  </a:lnTo>
                  <a:lnTo>
                    <a:pt x="120458" y="106680"/>
                  </a:lnTo>
                  <a:lnTo>
                    <a:pt x="156051" y="96520"/>
                  </a:lnTo>
                  <a:lnTo>
                    <a:pt x="189166" y="93980"/>
                  </a:lnTo>
                  <a:lnTo>
                    <a:pt x="263343" y="93980"/>
                  </a:lnTo>
                  <a:lnTo>
                    <a:pt x="250836" y="88900"/>
                  </a:lnTo>
                  <a:lnTo>
                    <a:pt x="221894" y="82550"/>
                  </a:lnTo>
                  <a:lnTo>
                    <a:pt x="189166" y="8001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2954" y="3963682"/>
              <a:ext cx="48895" cy="50165"/>
            </a:xfrm>
            <a:custGeom>
              <a:avLst/>
              <a:gdLst/>
              <a:ahLst/>
              <a:cxnLst/>
              <a:rect l="l" t="t" r="r" b="b"/>
              <a:pathLst>
                <a:path w="48895" h="50164">
                  <a:moveTo>
                    <a:pt x="31356" y="32156"/>
                  </a:moveTo>
                  <a:lnTo>
                    <a:pt x="17449" y="32156"/>
                  </a:lnTo>
                  <a:lnTo>
                    <a:pt x="17449" y="46875"/>
                  </a:lnTo>
                  <a:lnTo>
                    <a:pt x="20561" y="50063"/>
                  </a:lnTo>
                  <a:lnTo>
                    <a:pt x="28232" y="50063"/>
                  </a:lnTo>
                  <a:lnTo>
                    <a:pt x="31356" y="46875"/>
                  </a:lnTo>
                  <a:lnTo>
                    <a:pt x="31356" y="32156"/>
                  </a:lnTo>
                  <a:close/>
                </a:path>
                <a:path w="48895" h="50164">
                  <a:moveTo>
                    <a:pt x="45694" y="17881"/>
                  </a:moveTo>
                  <a:lnTo>
                    <a:pt x="3111" y="17881"/>
                  </a:lnTo>
                  <a:lnTo>
                    <a:pt x="0" y="21094"/>
                  </a:lnTo>
                  <a:lnTo>
                    <a:pt x="0" y="28968"/>
                  </a:lnTo>
                  <a:lnTo>
                    <a:pt x="3111" y="32156"/>
                  </a:lnTo>
                  <a:lnTo>
                    <a:pt x="45694" y="32156"/>
                  </a:lnTo>
                  <a:lnTo>
                    <a:pt x="48806" y="28968"/>
                  </a:lnTo>
                  <a:lnTo>
                    <a:pt x="48806" y="21094"/>
                  </a:lnTo>
                  <a:lnTo>
                    <a:pt x="45694" y="17881"/>
                  </a:lnTo>
                  <a:close/>
                </a:path>
                <a:path w="48895" h="50164">
                  <a:moveTo>
                    <a:pt x="28232" y="0"/>
                  </a:moveTo>
                  <a:lnTo>
                    <a:pt x="20561" y="0"/>
                  </a:lnTo>
                  <a:lnTo>
                    <a:pt x="17449" y="3187"/>
                  </a:lnTo>
                  <a:lnTo>
                    <a:pt x="17449" y="17881"/>
                  </a:lnTo>
                  <a:lnTo>
                    <a:pt x="31356" y="17881"/>
                  </a:lnTo>
                  <a:lnTo>
                    <a:pt x="31356" y="3187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7079" y="3845891"/>
              <a:ext cx="158140" cy="23991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59F539-806F-8046-9ED5-771B7C13191B}"/>
              </a:ext>
            </a:extLst>
          </p:cNvPr>
          <p:cNvGrpSpPr/>
          <p:nvPr/>
        </p:nvGrpSpPr>
        <p:grpSpPr>
          <a:xfrm>
            <a:off x="0" y="7662295"/>
            <a:ext cx="12763500" cy="366615"/>
            <a:chOff x="0" y="7662295"/>
            <a:chExt cx="12763500" cy="366615"/>
          </a:xfrm>
        </p:grpSpPr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4D61ADC9-BCC4-1F49-9D72-D199E44F7BE1}"/>
                </a:ext>
              </a:extLst>
            </p:cNvPr>
            <p:cNvSpPr/>
            <p:nvPr/>
          </p:nvSpPr>
          <p:spPr>
            <a:xfrm>
              <a:off x="1316102" y="7664307"/>
              <a:ext cx="10503535" cy="151130"/>
            </a:xfrm>
            <a:custGeom>
              <a:avLst/>
              <a:gdLst/>
              <a:ahLst/>
              <a:cxnLst/>
              <a:rect l="l" t="t" r="r" b="b"/>
              <a:pathLst>
                <a:path w="10503535" h="151129">
                  <a:moveTo>
                    <a:pt x="106883" y="0"/>
                  </a:moveTo>
                  <a:lnTo>
                    <a:pt x="0" y="137096"/>
                  </a:lnTo>
                  <a:lnTo>
                    <a:pt x="10396169" y="150952"/>
                  </a:lnTo>
                  <a:lnTo>
                    <a:pt x="10503065" y="13855"/>
                  </a:lnTo>
                  <a:lnTo>
                    <a:pt x="106883" y="0"/>
                  </a:lnTo>
                  <a:close/>
                </a:path>
              </a:pathLst>
            </a:custGeom>
            <a:gradFill>
              <a:gsLst>
                <a:gs pos="0">
                  <a:srgbClr val="E7E4DD"/>
                </a:gs>
                <a:gs pos="100000">
                  <a:srgbClr val="E7E4DD"/>
                </a:gs>
              </a:gsLst>
              <a:lin ang="5400000" scaled="0"/>
            </a:gradFill>
          </p:spPr>
          <p:txBody>
            <a:bodyPr wrap="square" lIns="0" tIns="0" rIns="0" bIns="0" rtlCol="0"/>
            <a:lstStyle/>
            <a:p>
              <a:endParaRPr>
                <a:solidFill>
                  <a:srgbClr val="E7E4DD"/>
                </a:solidFill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DF40F88F-71AE-9D44-B610-1ED0B410E4EE}"/>
                </a:ext>
              </a:extLst>
            </p:cNvPr>
            <p:cNvSpPr/>
            <p:nvPr/>
          </p:nvSpPr>
          <p:spPr>
            <a:xfrm>
              <a:off x="0" y="7787610"/>
              <a:ext cx="12763500" cy="241300"/>
            </a:xfrm>
            <a:custGeom>
              <a:avLst/>
              <a:gdLst/>
              <a:ahLst/>
              <a:cxnLst/>
              <a:rect l="l" t="t" r="r" b="b"/>
              <a:pathLst>
                <a:path w="12763500" h="241300">
                  <a:moveTo>
                    <a:pt x="0" y="0"/>
                  </a:moveTo>
                  <a:lnTo>
                    <a:pt x="0" y="216077"/>
                  </a:lnTo>
                  <a:lnTo>
                    <a:pt x="12589256" y="240817"/>
                  </a:lnTo>
                  <a:lnTo>
                    <a:pt x="12763042" y="25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5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EB5367DC-D7B2-304D-AEEF-392E80853ABE}"/>
                </a:ext>
              </a:extLst>
            </p:cNvPr>
            <p:cNvSpPr/>
            <p:nvPr/>
          </p:nvSpPr>
          <p:spPr>
            <a:xfrm>
              <a:off x="0" y="7662295"/>
              <a:ext cx="9936480" cy="145415"/>
            </a:xfrm>
            <a:custGeom>
              <a:avLst/>
              <a:gdLst/>
              <a:ahLst/>
              <a:cxnLst/>
              <a:rect l="l" t="t" r="r" b="b"/>
              <a:pathLst>
                <a:path w="9936480" h="145415">
                  <a:moveTo>
                    <a:pt x="0" y="0"/>
                  </a:moveTo>
                  <a:lnTo>
                    <a:pt x="0" y="131749"/>
                  </a:lnTo>
                  <a:lnTo>
                    <a:pt x="9833343" y="144856"/>
                  </a:lnTo>
                  <a:lnTo>
                    <a:pt x="9936429" y="13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Rectangle 69">
            <a:hlinkClick r:id="rId16" action="ppaction://hlinksldjump"/>
            <a:extLst>
              <a:ext uri="{FF2B5EF4-FFF2-40B4-BE49-F238E27FC236}">
                <a16:creationId xmlns:a16="http://schemas.microsoft.com/office/drawing/2014/main" id="{3E56130B-2AC6-9B4C-9FA4-2179C6E842E4}"/>
              </a:ext>
            </a:extLst>
          </p:cNvPr>
          <p:cNvSpPr/>
          <p:nvPr/>
        </p:nvSpPr>
        <p:spPr>
          <a:xfrm>
            <a:off x="0" y="1641913"/>
            <a:ext cx="1056640" cy="9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hlinkClick r:id="rId17" action="ppaction://hlinksldjump"/>
            <a:extLst>
              <a:ext uri="{FF2B5EF4-FFF2-40B4-BE49-F238E27FC236}">
                <a16:creationId xmlns:a16="http://schemas.microsoft.com/office/drawing/2014/main" id="{4F6910A5-5CBC-0740-A029-398B7648BC80}"/>
              </a:ext>
            </a:extLst>
          </p:cNvPr>
          <p:cNvSpPr/>
          <p:nvPr/>
        </p:nvSpPr>
        <p:spPr>
          <a:xfrm>
            <a:off x="0" y="2650462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hlinkClick r:id="rId18" action="ppaction://hlinksldjump"/>
            <a:extLst>
              <a:ext uri="{FF2B5EF4-FFF2-40B4-BE49-F238E27FC236}">
                <a16:creationId xmlns:a16="http://schemas.microsoft.com/office/drawing/2014/main" id="{CAB0F96D-B437-CE45-B55F-C61252CC1EAB}"/>
              </a:ext>
            </a:extLst>
          </p:cNvPr>
          <p:cNvSpPr/>
          <p:nvPr/>
        </p:nvSpPr>
        <p:spPr>
          <a:xfrm>
            <a:off x="0" y="3649529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hlinkClick r:id="rId19" action="ppaction://hlinksldjump"/>
            <a:extLst>
              <a:ext uri="{FF2B5EF4-FFF2-40B4-BE49-F238E27FC236}">
                <a16:creationId xmlns:a16="http://schemas.microsoft.com/office/drawing/2014/main" id="{ACD39C24-A3B4-0A4F-B9BC-2AFCE151F42A}"/>
              </a:ext>
            </a:extLst>
          </p:cNvPr>
          <p:cNvSpPr/>
          <p:nvPr/>
        </p:nvSpPr>
        <p:spPr>
          <a:xfrm>
            <a:off x="0" y="46485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hlinkClick r:id="rId20" action="ppaction://hlinksldjump"/>
            <a:extLst>
              <a:ext uri="{FF2B5EF4-FFF2-40B4-BE49-F238E27FC236}">
                <a16:creationId xmlns:a16="http://schemas.microsoft.com/office/drawing/2014/main" id="{5CAABB99-CF28-0943-B22A-37FC1EE5084A}"/>
              </a:ext>
            </a:extLst>
          </p:cNvPr>
          <p:cNvSpPr/>
          <p:nvPr/>
        </p:nvSpPr>
        <p:spPr>
          <a:xfrm>
            <a:off x="0" y="5639196"/>
            <a:ext cx="1056640" cy="95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bject 2">
            <a:extLst>
              <a:ext uri="{FF2B5EF4-FFF2-40B4-BE49-F238E27FC236}">
                <a16:creationId xmlns:a16="http://schemas.microsoft.com/office/drawing/2014/main" id="{B5FBB177-168F-1440-81A6-927A6CA369FA}"/>
              </a:ext>
            </a:extLst>
          </p:cNvPr>
          <p:cNvSpPr txBox="1">
            <a:spLocks/>
          </p:cNvSpPr>
          <p:nvPr/>
        </p:nvSpPr>
        <p:spPr>
          <a:xfrm>
            <a:off x="1980692" y="841017"/>
            <a:ext cx="6767195" cy="10033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3500" b="1" i="0">
                <a:solidFill>
                  <a:srgbClr val="00253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>
              <a:lnSpc>
                <a:spcPts val="3500"/>
              </a:lnSpc>
              <a:spcBef>
                <a:spcPts val="800"/>
              </a:spcBef>
            </a:pPr>
            <a:r>
              <a:rPr lang="en-US" kern="0" spc="-90"/>
              <a:t>INITIATING </a:t>
            </a:r>
            <a:r>
              <a:rPr lang="en-US" kern="0" spc="-60"/>
              <a:t>THERAPY </a:t>
            </a:r>
            <a:r>
              <a:rPr lang="en-US" kern="0" spc="-70"/>
              <a:t>WITH  </a:t>
            </a:r>
            <a:r>
              <a:rPr lang="en-US" kern="0" spc="-135">
                <a:solidFill>
                  <a:srgbClr val="CCDA00"/>
                </a:solidFill>
              </a:rPr>
              <a:t>EMPATHY </a:t>
            </a:r>
            <a:r>
              <a:rPr lang="en-US" kern="0" spc="-50"/>
              <a:t>AND</a:t>
            </a:r>
            <a:r>
              <a:rPr lang="en-US" kern="0" spc="-409"/>
              <a:t> </a:t>
            </a:r>
            <a:r>
              <a:rPr lang="en-US" kern="0" spc="-95">
                <a:solidFill>
                  <a:srgbClr val="CCDA00"/>
                </a:solidFill>
              </a:rPr>
              <a:t>DETERMINATION</a:t>
            </a:r>
            <a:endParaRPr lang="en-US" kern="0" spc="-95" dirty="0">
              <a:solidFill>
                <a:srgbClr val="CCDA00"/>
              </a:solidFill>
            </a:endParaRPr>
          </a:p>
        </p:txBody>
      </p:sp>
      <p:pic>
        <p:nvPicPr>
          <p:cNvPr id="78" name="Picture 77">
            <a:hlinkClick r:id="rId21" action="ppaction://hlinksldjump"/>
            <a:extLst>
              <a:ext uri="{FF2B5EF4-FFF2-40B4-BE49-F238E27FC236}">
                <a16:creationId xmlns:a16="http://schemas.microsoft.com/office/drawing/2014/main" id="{96F34EFB-2420-9B43-A9D4-40EFDC3939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95748" y="7661671"/>
            <a:ext cx="1310796" cy="3630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5C28383-0276-8E4A-80DA-5DF28E69A0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50" y="2880719"/>
            <a:ext cx="498802" cy="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963</Words>
  <Application>Microsoft Macintosh PowerPoint</Application>
  <PresentationFormat>Custom</PresentationFormat>
  <Paragraphs>183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Arial-BoldItalicMT</vt:lpstr>
      <vt:lpstr>Calibri</vt:lpstr>
      <vt:lpstr>Source Sans Pro</vt:lpstr>
      <vt:lpstr>Times New Roman</vt:lpstr>
      <vt:lpstr>Office Theme</vt:lpstr>
      <vt:lpstr>Animation loop goes here</vt:lpstr>
      <vt:lpstr>PowerPoint Presentation</vt:lpstr>
      <vt:lpstr>PATIENT DRIVEN. POWERED BY EVIDENCE.</vt:lpstr>
      <vt:lpstr>PILLARS  OF  FOCUS</vt:lpstr>
      <vt:lpstr>ENGAGING PATIENTS   TRANSFORMING CARE  CONNECTING HEALTH</vt:lpstr>
      <vt:lpstr>HARNESSING TECHNOLOGY  FOR BETTER OUTCOMES</vt:lpstr>
      <vt:lpstr>A UNIQUE COMBINATION OF INDUSTRY  INSIGHTS AND ADOPTION OF  EMERGING TECHNOLOGIES</vt:lpstr>
      <vt:lpstr>A UNIQUE COMBINATION OF INDUSTRY  INSIGHTS AND ADOPTION OF  EMERGING TECHNOLOGIES</vt:lpstr>
      <vt:lpstr>PowerPoint Presentation</vt:lpstr>
      <vt:lpstr>PowerPoint Presentation</vt:lpstr>
      <vt:lpstr>ACTIVE, PERSONALIZED  ENGAGEMENTS</vt:lpstr>
      <vt:lpstr>ACTIVE, PERSONALIZED  ENGAGEMENTS</vt:lpstr>
      <vt:lpstr>NAVIGATING THE COMPLEX  PATH TO IMPROVED OUTCOMES</vt:lpstr>
      <vt:lpstr>LEARNING, OPTIMIZING, AND  ADVANCING CARE</vt:lpstr>
      <vt:lpstr>PowerPoint Presentation</vt:lpstr>
      <vt:lpstr>PowerPoint Presentation</vt:lpstr>
      <vt:lpstr>IMPROVING JOURNEYS AND OUTCOMES THROUGH A  PATIENT-FOCUSED CULTURE, OPTIMIZED TECHNOLOGY,  AND DATA-DRIVEN INSIGHTS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loop goes here</dc:title>
  <cp:lastModifiedBy>Russell.Graf</cp:lastModifiedBy>
  <cp:revision>71</cp:revision>
  <cp:lastPrinted>2018-04-25T16:53:34Z</cp:lastPrinted>
  <dcterms:created xsi:type="dcterms:W3CDTF">2018-04-25T16:52:54Z</dcterms:created>
  <dcterms:modified xsi:type="dcterms:W3CDTF">2018-04-27T16:05:09Z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2018-04-25T00:00:00Z</vt:filetime>
  </property>
</Properties>
</file>